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43"/>
  </p:notesMasterIdLst>
  <p:sldIdLst>
    <p:sldId id="341" r:id="rId4"/>
    <p:sldId id="267" r:id="rId5"/>
    <p:sldId id="299" r:id="rId6"/>
    <p:sldId id="257" r:id="rId7"/>
    <p:sldId id="285" r:id="rId8"/>
    <p:sldId id="326" r:id="rId9"/>
    <p:sldId id="272" r:id="rId10"/>
    <p:sldId id="268" r:id="rId11"/>
    <p:sldId id="287" r:id="rId12"/>
    <p:sldId id="284" r:id="rId13"/>
    <p:sldId id="275" r:id="rId14"/>
    <p:sldId id="327" r:id="rId15"/>
    <p:sldId id="329" r:id="rId16"/>
    <p:sldId id="332" r:id="rId17"/>
    <p:sldId id="333" r:id="rId18"/>
    <p:sldId id="290" r:id="rId19"/>
    <p:sldId id="334" r:id="rId20"/>
    <p:sldId id="328" r:id="rId21"/>
    <p:sldId id="337" r:id="rId22"/>
    <p:sldId id="339" r:id="rId23"/>
    <p:sldId id="323" r:id="rId24"/>
    <p:sldId id="325" r:id="rId25"/>
    <p:sldId id="340" r:id="rId26"/>
    <p:sldId id="289" r:id="rId27"/>
    <p:sldId id="294" r:id="rId28"/>
    <p:sldId id="338" r:id="rId29"/>
    <p:sldId id="311" r:id="rId30"/>
    <p:sldId id="300" r:id="rId31"/>
    <p:sldId id="304" r:id="rId32"/>
    <p:sldId id="303" r:id="rId33"/>
    <p:sldId id="306" r:id="rId34"/>
    <p:sldId id="305" r:id="rId35"/>
    <p:sldId id="307" r:id="rId36"/>
    <p:sldId id="310" r:id="rId37"/>
    <p:sldId id="335" r:id="rId38"/>
    <p:sldId id="315" r:id="rId39"/>
    <p:sldId id="336" r:id="rId40"/>
    <p:sldId id="322" r:id="rId41"/>
    <p:sldId id="324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341"/>
            <p14:sldId id="267"/>
            <p14:sldId id="299"/>
            <p14:sldId id="257"/>
            <p14:sldId id="285"/>
            <p14:sldId id="326"/>
            <p14:sldId id="272"/>
            <p14:sldId id="268"/>
            <p14:sldId id="287"/>
            <p14:sldId id="284"/>
            <p14:sldId id="275"/>
            <p14:sldId id="327"/>
            <p14:sldId id="329"/>
            <p14:sldId id="332"/>
            <p14:sldId id="333"/>
            <p14:sldId id="290"/>
            <p14:sldId id="334"/>
            <p14:sldId id="328"/>
            <p14:sldId id="337"/>
            <p14:sldId id="339"/>
            <p14:sldId id="323"/>
            <p14:sldId id="325"/>
            <p14:sldId id="340"/>
          </p14:sldIdLst>
        </p14:section>
        <p14:section name="Seção sem Título" id="{4EE47CE6-D71F-4258-8064-E5F387637471}">
          <p14:sldIdLst>
            <p14:sldId id="289"/>
            <p14:sldId id="294"/>
            <p14:sldId id="338"/>
            <p14:sldId id="311"/>
            <p14:sldId id="300"/>
            <p14:sldId id="304"/>
            <p14:sldId id="303"/>
            <p14:sldId id="306"/>
            <p14:sldId id="305"/>
            <p14:sldId id="307"/>
            <p14:sldId id="310"/>
            <p14:sldId id="335"/>
            <p14:sldId id="315"/>
            <p14:sldId id="336"/>
            <p14:sldId id="322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DBD9"/>
    <a:srgbClr val="02BAB1"/>
    <a:srgbClr val="434343"/>
    <a:srgbClr val="DDDDDD"/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_Ayu\0-Fia\_2020\ADM\TCC\AtrasoCartaoCreditoNov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6ADBD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Planilha1!$A$2:$A$8</c:f>
              <c:strCache>
                <c:ptCount val="7"/>
                <c:pt idx="0">
                  <c:v>0: Score de crédito ruim; </c:v>
                </c:pt>
                <c:pt idx="1">
                  <c:v>1: score de crédito baixo; </c:v>
                </c:pt>
                <c:pt idx="2">
                  <c:v>2: Score de crédito médio; </c:v>
                </c:pt>
                <c:pt idx="3">
                  <c:v>3: Score de crédito bom; </c:v>
                </c:pt>
                <c:pt idx="4">
                  <c:v>4: Score de crédito ótimo</c:v>
                </c:pt>
                <c:pt idx="5">
                  <c:v>5</c:v>
                </c:pt>
                <c:pt idx="6">
                  <c:v>8</c:v>
                </c:pt>
              </c:strCache>
            </c:strRef>
          </c:cat>
          <c:val>
            <c:numRef>
              <c:f>Planilha1!$B$2:$B$8</c:f>
              <c:numCache>
                <c:formatCode>0%</c:formatCode>
                <c:ptCount val="7"/>
                <c:pt idx="0">
                  <c:v>0.68237934904601572</c:v>
                </c:pt>
                <c:pt idx="1">
                  <c:v>0.23456790123456789</c:v>
                </c:pt>
                <c:pt idx="2">
                  <c:v>3.1425364758698095E-2</c:v>
                </c:pt>
                <c:pt idx="3">
                  <c:v>1.7957351290684626E-2</c:v>
                </c:pt>
                <c:pt idx="4">
                  <c:v>2.0202020202020204E-2</c:v>
                </c:pt>
                <c:pt idx="5">
                  <c:v>5.6116722783389446E-3</c:v>
                </c:pt>
                <c:pt idx="6">
                  <c:v>7.8563411896745237E-3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59-4C21-97E4-C776346BA2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493184"/>
        <c:axId val="166499072"/>
      </c:barChart>
      <c:catAx>
        <c:axId val="16649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66499072"/>
        <c:crosses val="autoZero"/>
        <c:auto val="1"/>
        <c:lblAlgn val="ctr"/>
        <c:lblOffset val="100"/>
        <c:noMultiLvlLbl val="0"/>
      </c:catAx>
      <c:valAx>
        <c:axId val="1664990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649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pt-BR" sz="1400"/>
              <a:t>Região x 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 = 0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Região Centro-Oeste</c:v>
                </c:pt>
                <c:pt idx="1">
                  <c:v>Região Nordeste</c:v>
                </c:pt>
                <c:pt idx="2">
                  <c:v>Região Norte</c:v>
                </c:pt>
                <c:pt idx="3">
                  <c:v>Região Sudeste</c:v>
                </c:pt>
                <c:pt idx="4">
                  <c:v>Região Sul</c:v>
                </c:pt>
              </c:strCache>
            </c:strRef>
          </c:cat>
          <c:val>
            <c:numRef>
              <c:f>Planilha1!$B$2:$B$6</c:f>
              <c:numCache>
                <c:formatCode>0%</c:formatCode>
                <c:ptCount val="5"/>
                <c:pt idx="0">
                  <c:v>0.65</c:v>
                </c:pt>
                <c:pt idx="1">
                  <c:v>0.61</c:v>
                </c:pt>
                <c:pt idx="2">
                  <c:v>0.64</c:v>
                </c:pt>
                <c:pt idx="3">
                  <c:v>0.61</c:v>
                </c:pt>
                <c:pt idx="4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A3-4A6B-A253-95960EFE26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Target = 1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Região Centro-Oeste</c:v>
                </c:pt>
                <c:pt idx="1">
                  <c:v>Região Nordeste</c:v>
                </c:pt>
                <c:pt idx="2">
                  <c:v>Região Norte</c:v>
                </c:pt>
                <c:pt idx="3">
                  <c:v>Região Sudeste</c:v>
                </c:pt>
                <c:pt idx="4">
                  <c:v>Região Sul</c:v>
                </c:pt>
              </c:strCache>
            </c:strRef>
          </c:cat>
          <c:val>
            <c:numRef>
              <c:f>Planilha1!$C$2:$C$6</c:f>
              <c:numCache>
                <c:formatCode>0%</c:formatCode>
                <c:ptCount val="5"/>
                <c:pt idx="0">
                  <c:v>0.35</c:v>
                </c:pt>
                <c:pt idx="1">
                  <c:v>0.39</c:v>
                </c:pt>
                <c:pt idx="2">
                  <c:v>0.36</c:v>
                </c:pt>
                <c:pt idx="3">
                  <c:v>0.39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A3-4A6B-A253-95960EFE26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6351232"/>
        <c:axId val="166352768"/>
      </c:barChart>
      <c:catAx>
        <c:axId val="16635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66352768"/>
        <c:crosses val="autoZero"/>
        <c:auto val="1"/>
        <c:lblAlgn val="ctr"/>
        <c:lblOffset val="100"/>
        <c:noMultiLvlLbl val="0"/>
      </c:catAx>
      <c:valAx>
        <c:axId val="16635276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635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 b="0">
                <a:solidFill>
                  <a:srgbClr val="434343"/>
                </a:solidFill>
              </a:defRPr>
            </a:pPr>
            <a:r>
              <a:rPr lang="pt-BR" sz="1400" b="0">
                <a:solidFill>
                  <a:srgbClr val="434343"/>
                </a:solidFill>
              </a:rPr>
              <a:t>Grupo de Risco Agrupada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Quantidade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cat>
            <c:strRef>
              <c:f>Planilha1!$A$2:$A$3</c:f>
              <c:strCache>
                <c:ptCount val="2"/>
                <c:pt idx="0">
                  <c:v>Scores ruins, baixos e médios</c:v>
                </c:pt>
                <c:pt idx="1">
                  <c:v>Scores bons e ótimos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815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A9-4A5C-A880-075CA2E21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5687808"/>
        <c:axId val="75689344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 Atrasados</c:v>
                </c:pt>
              </c:strCache>
            </c:strRef>
          </c:tx>
          <c:spPr>
            <a:ln w="28575" cap="rnd">
              <a:solidFill>
                <a:srgbClr val="43434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rgbClr val="434343"/>
                    </a:solidFill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Planilha1!$A$2:$A$3</c:f>
              <c:strCache>
                <c:ptCount val="2"/>
                <c:pt idx="0">
                  <c:v>Scores ruins, baixos e médios</c:v>
                </c:pt>
                <c:pt idx="1">
                  <c:v>Scores bons e ótimos</c:v>
                </c:pt>
              </c:strCache>
            </c:strRef>
          </c:cat>
          <c:val>
            <c:numRef>
              <c:f>Planilha1!$C$2:$C$3</c:f>
              <c:numCache>
                <c:formatCode>0%</c:formatCode>
                <c:ptCount val="2"/>
                <c:pt idx="0">
                  <c:v>0.39100000000000001</c:v>
                </c:pt>
                <c:pt idx="1">
                  <c:v>0.20599999999999999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A9-4A5C-A880-075CA2E21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901568"/>
        <c:axId val="75900032"/>
      </c:lineChart>
      <c:catAx>
        <c:axId val="7568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434343"/>
                </a:solidFill>
              </a:defRPr>
            </a:pPr>
            <a:endParaRPr lang="pt-BR"/>
          </a:p>
        </c:txPr>
        <c:crossAx val="75689344"/>
        <c:crosses val="autoZero"/>
        <c:auto val="1"/>
        <c:lblAlgn val="ctr"/>
        <c:lblOffset val="100"/>
        <c:noMultiLvlLbl val="0"/>
      </c:catAx>
      <c:valAx>
        <c:axId val="75689344"/>
        <c:scaling>
          <c:orientation val="minMax"/>
          <c:max val="8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434343"/>
                </a:solidFill>
              </a:defRPr>
            </a:pPr>
            <a:endParaRPr lang="pt-BR"/>
          </a:p>
        </c:txPr>
        <c:crossAx val="75687808"/>
        <c:crosses val="autoZero"/>
        <c:crossBetween val="between"/>
        <c:majorUnit val="200"/>
      </c:valAx>
      <c:valAx>
        <c:axId val="75900032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434343"/>
                </a:solidFill>
              </a:defRPr>
            </a:pPr>
            <a:endParaRPr lang="pt-BR"/>
          </a:p>
        </c:txPr>
        <c:crossAx val="75901568"/>
        <c:crosses val="max"/>
        <c:crossBetween val="between"/>
        <c:majorUnit val="0.2"/>
      </c:valAx>
      <c:catAx>
        <c:axId val="759015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59000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34343"/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pt-BR" sz="1400" dirty="0">
                <a:solidFill>
                  <a:srgbClr val="434343"/>
                </a:solidFill>
              </a:rPr>
              <a:t>Grupo Econômico x 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434343"/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0695417088536393E-2"/>
          <c:y val="0.14260037796191308"/>
          <c:w val="0.93860916582292719"/>
          <c:h val="0.6038273004797208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 = 0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1: Alto indice de atividade financeira, que usam canais digitais;</c:v>
                </c:pt>
                <c:pt idx="1">
                  <c:v>2: Alto indice de atividade financeira, que usam canais fisicos;</c:v>
                </c:pt>
                <c:pt idx="2">
                  <c:v>3: Baixo indice de atividade financeira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0.76</c:v>
                </c:pt>
                <c:pt idx="1">
                  <c:v>0.5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2-4002-AF19-340A4780DF9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Target = 1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1: Alto indice de atividade financeira, que usam canais digitais;</c:v>
                </c:pt>
                <c:pt idx="1">
                  <c:v>2: Alto indice de atividade financeira, que usam canais fisicos;</c:v>
                </c:pt>
                <c:pt idx="2">
                  <c:v>3: Baixo indice de atividade financeira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0.24</c:v>
                </c:pt>
                <c:pt idx="1">
                  <c:v>0.5</c:v>
                </c:pt>
                <c:pt idx="2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D2-4002-AF19-340A4780D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698048"/>
        <c:axId val="19699584"/>
      </c:barChart>
      <c:catAx>
        <c:axId val="1969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9699584"/>
        <c:crosses val="autoZero"/>
        <c:auto val="1"/>
        <c:lblAlgn val="ctr"/>
        <c:lblOffset val="100"/>
        <c:noMultiLvlLbl val="0"/>
      </c:catAx>
      <c:valAx>
        <c:axId val="1969958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969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509428788390145"/>
          <c:y val="0.91974955165076144"/>
          <c:w val="0.46490571211609855"/>
          <c:h val="8.02504483492385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/>
              <a:t>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</c:v>
                </c:pt>
              </c:strCache>
            </c:strRef>
          </c:tx>
          <c:dPt>
            <c:idx val="0"/>
            <c:bubble3D val="0"/>
            <c:spPr>
              <a:solidFill>
                <a:srgbClr val="6ADB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E4-448C-A1A1-82F37BEEFF3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E4-448C-A1A1-82F37BEEFF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0 (não atrasou)</c:v>
                </c:pt>
                <c:pt idx="1">
                  <c:v>1 (atrasou)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A-4050-B7A0-5890C2ECF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Planilha1!$N$11</c:f>
              <c:strCache>
                <c:ptCount val="1"/>
                <c:pt idx="0">
                  <c:v>Regressão Logística</c:v>
                </c:pt>
              </c:strCache>
            </c:strRef>
          </c:tx>
          <c:spPr>
            <a:solidFill>
              <a:srgbClr val="6AD9DB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944444444444444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83A-4AAB-91FF-6A1B6FB4F24C}"/>
                </c:ext>
              </c:extLst>
            </c:dLbl>
            <c:dLbl>
              <c:idx val="1"/>
              <c:layout>
                <c:manualLayout>
                  <c:x val="-6.944444444444444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3A-4AAB-91FF-6A1B6FB4F24C}"/>
                </c:ext>
              </c:extLst>
            </c:dLbl>
            <c:dLbl>
              <c:idx val="2"/>
              <c:layout>
                <c:manualLayout>
                  <c:x val="-6.9444444444444545E-2"/>
                  <c:y val="-2.121889068003332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83A-4AAB-91FF-6A1B6FB4F2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Planilha1!$M$12:$M$14</c:f>
              <c:strCache>
                <c:ptCount val="3"/>
                <c:pt idx="0">
                  <c:v>Classificação Correta </c:v>
                </c:pt>
                <c:pt idx="1">
                  <c:v>Sensibilidade</c:v>
                </c:pt>
                <c:pt idx="2">
                  <c:v>Especificidade</c:v>
                </c:pt>
              </c:strCache>
            </c:strRef>
          </c:cat>
          <c:val>
            <c:numRef>
              <c:f>Planilha1!$N$12:$N$14</c:f>
              <c:numCache>
                <c:formatCode>General</c:formatCode>
                <c:ptCount val="3"/>
                <c:pt idx="0">
                  <c:v>0.77</c:v>
                </c:pt>
                <c:pt idx="1">
                  <c:v>0.82</c:v>
                </c:pt>
                <c:pt idx="2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83A-4AAB-91FF-6A1B6FB4F24C}"/>
            </c:ext>
          </c:extLst>
        </c:ser>
        <c:ser>
          <c:idx val="1"/>
          <c:order val="1"/>
          <c:tx>
            <c:strRef>
              <c:f>Planilha1!$O$11</c:f>
              <c:strCache>
                <c:ptCount val="1"/>
                <c:pt idx="0">
                  <c:v>Árvore de Decisão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6666666666666763E-2"/>
                  <c:y val="-8.487556272013328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3A-4AAB-91FF-6A1B6FB4F24C}"/>
                </c:ext>
              </c:extLst>
            </c:dLbl>
            <c:dLbl>
              <c:idx val="1"/>
              <c:layout>
                <c:manualLayout>
                  <c:x val="-7.2222222222222215E-2"/>
                  <c:y val="-4.2437781360066642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3A-4AAB-91FF-6A1B6FB4F24C}"/>
                </c:ext>
              </c:extLst>
            </c:dLbl>
            <c:dLbl>
              <c:idx val="2"/>
              <c:layout>
                <c:manualLayout>
                  <c:x val="-5.833333333333343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3A-4AAB-91FF-6A1B6FB4F2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Planilha1!$M$12:$M$14</c:f>
              <c:strCache>
                <c:ptCount val="3"/>
                <c:pt idx="0">
                  <c:v>Classificação Correta </c:v>
                </c:pt>
                <c:pt idx="1">
                  <c:v>Sensibilidade</c:v>
                </c:pt>
                <c:pt idx="2">
                  <c:v>Especificidade</c:v>
                </c:pt>
              </c:strCache>
            </c:strRef>
          </c:cat>
          <c:val>
            <c:numRef>
              <c:f>Planilha1!$O$12:$O$14</c:f>
              <c:numCache>
                <c:formatCode>General</c:formatCode>
                <c:ptCount val="3"/>
                <c:pt idx="0">
                  <c:v>0.72</c:v>
                </c:pt>
                <c:pt idx="1">
                  <c:v>0.79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83A-4AAB-91FF-6A1B6FB4F2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1220208"/>
        <c:axId val="431213320"/>
      </c:barChart>
      <c:catAx>
        <c:axId val="431220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213320"/>
        <c:crosses val="autoZero"/>
        <c:auto val="1"/>
        <c:lblAlgn val="ctr"/>
        <c:lblOffset val="100"/>
        <c:noMultiLvlLbl val="0"/>
      </c:catAx>
      <c:valAx>
        <c:axId val="431213320"/>
        <c:scaling>
          <c:orientation val="minMax"/>
          <c:max val="0.9"/>
          <c:min val="0.5"/>
        </c:scaling>
        <c:delete val="1"/>
        <c:axPos val="b"/>
        <c:numFmt formatCode="#,##0.00" sourceLinked="0"/>
        <c:majorTickMark val="none"/>
        <c:minorTickMark val="none"/>
        <c:tickLblPos val="nextTo"/>
        <c:crossAx val="43122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6ADBD9"/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/>
              <a:t>Sexo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</c:v>
                </c:pt>
              </c:strCache>
            </c:strRef>
          </c:tx>
          <c:dPt>
            <c:idx val="0"/>
            <c:bubble3D val="0"/>
            <c:spPr>
              <a:solidFill>
                <a:srgbClr val="6ADB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B9-467A-9B08-0507D235CCE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B9-467A-9B08-0507D235C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Homem</c:v>
                </c:pt>
                <c:pt idx="1">
                  <c:v>Mulher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0.36</c:v>
                </c:pt>
                <c:pt idx="1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B9-467A-9B08-0507D235CC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 sz="1400"/>
              <a:t>Região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Região Centro-Oeste</c:v>
                </c:pt>
                <c:pt idx="1">
                  <c:v>Região Nordeste</c:v>
                </c:pt>
                <c:pt idx="2">
                  <c:v>Região Norte</c:v>
                </c:pt>
                <c:pt idx="3">
                  <c:v>Região Sudeste</c:v>
                </c:pt>
                <c:pt idx="4">
                  <c:v>Região Sul</c:v>
                </c:pt>
              </c:strCache>
            </c:strRef>
          </c:cat>
          <c:val>
            <c:numRef>
              <c:f>Planilha1!$B$2:$B$6</c:f>
              <c:numCache>
                <c:formatCode>0%</c:formatCode>
                <c:ptCount val="5"/>
                <c:pt idx="0">
                  <c:v>7.8563411896745233E-2</c:v>
                </c:pt>
                <c:pt idx="1">
                  <c:v>0.38496071829405165</c:v>
                </c:pt>
                <c:pt idx="2">
                  <c:v>0.09</c:v>
                </c:pt>
                <c:pt idx="3">
                  <c:v>0.27272727272727271</c:v>
                </c:pt>
                <c:pt idx="4">
                  <c:v>0.17059483726150393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83-4460-8FC8-5F6FCA394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783872"/>
        <c:axId val="175113344"/>
      </c:barChart>
      <c:catAx>
        <c:axId val="17478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75113344"/>
        <c:crosses val="autoZero"/>
        <c:auto val="1"/>
        <c:lblAlgn val="ctr"/>
        <c:lblOffset val="100"/>
        <c:noMultiLvlLbl val="0"/>
      </c:catAx>
      <c:valAx>
        <c:axId val="1751133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4783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4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pt-BR" sz="1400" noProof="0" dirty="0"/>
              <a:t>Grupo Econômico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4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1: Alto indice de atividade financeira, que usam canais digitais</c:v>
                </c:pt>
                <c:pt idx="1">
                  <c:v>2 : Alto indice de atividade financeira, que usam canais fisicos</c:v>
                </c:pt>
                <c:pt idx="2">
                  <c:v>3: Baixo indice de atividade financeira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0.56000000000000005</c:v>
                </c:pt>
                <c:pt idx="1">
                  <c:v>0.2</c:v>
                </c:pt>
                <c:pt idx="2">
                  <c:v>0.24242424242424243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31-4023-8CB5-E37D9AA51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187840"/>
        <c:axId val="175189376"/>
      </c:barChart>
      <c:catAx>
        <c:axId val="17518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75189376"/>
        <c:crosses val="autoZero"/>
        <c:auto val="1"/>
        <c:lblAlgn val="ctr"/>
        <c:lblOffset val="100"/>
        <c:noMultiLvlLbl val="0"/>
      </c:catAx>
      <c:valAx>
        <c:axId val="1751893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18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 sz="2000" dirty="0"/>
              <a:t>UF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6ADBD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Planilha1!$A$2:$A$27</c:f>
              <c:strCache>
                <c:ptCount val="26"/>
                <c:pt idx="0">
                  <c:v>AC</c:v>
                </c:pt>
                <c:pt idx="1">
                  <c:v>AL</c:v>
                </c:pt>
                <c:pt idx="2">
                  <c:v>AM</c:v>
                </c:pt>
                <c:pt idx="3">
                  <c:v>AP</c:v>
                </c:pt>
                <c:pt idx="4">
                  <c:v>BA</c:v>
                </c:pt>
                <c:pt idx="5">
                  <c:v>CE</c:v>
                </c:pt>
                <c:pt idx="6">
                  <c:v>ES</c:v>
                </c:pt>
                <c:pt idx="7">
                  <c:v>GO</c:v>
                </c:pt>
                <c:pt idx="8">
                  <c:v>MA</c:v>
                </c:pt>
                <c:pt idx="9">
                  <c:v>MG</c:v>
                </c:pt>
                <c:pt idx="10">
                  <c:v>MS</c:v>
                </c:pt>
                <c:pt idx="11">
                  <c:v>MT</c:v>
                </c:pt>
                <c:pt idx="12">
                  <c:v>PA</c:v>
                </c:pt>
                <c:pt idx="13">
                  <c:v>PB</c:v>
                </c:pt>
                <c:pt idx="14">
                  <c:v>PE</c:v>
                </c:pt>
                <c:pt idx="15">
                  <c:v>PI</c:v>
                </c:pt>
                <c:pt idx="16">
                  <c:v>PR</c:v>
                </c:pt>
                <c:pt idx="17">
                  <c:v>RJ</c:v>
                </c:pt>
                <c:pt idx="18">
                  <c:v>RN</c:v>
                </c:pt>
                <c:pt idx="19">
                  <c:v>RO</c:v>
                </c:pt>
                <c:pt idx="20">
                  <c:v>RR</c:v>
                </c:pt>
                <c:pt idx="21">
                  <c:v>RS</c:v>
                </c:pt>
                <c:pt idx="22">
                  <c:v>SC</c:v>
                </c:pt>
                <c:pt idx="23">
                  <c:v>SE</c:v>
                </c:pt>
                <c:pt idx="24">
                  <c:v>SP</c:v>
                </c:pt>
                <c:pt idx="25">
                  <c:v>TO</c:v>
                </c:pt>
              </c:strCache>
            </c:strRef>
          </c:cat>
          <c:val>
            <c:numRef>
              <c:f>Planilha1!$B$2:$B$27</c:f>
              <c:numCache>
                <c:formatCode>0%</c:formatCode>
                <c:ptCount val="26"/>
                <c:pt idx="0">
                  <c:v>5.6116722783389446E-3</c:v>
                </c:pt>
                <c:pt idx="1">
                  <c:v>2.1324354657687991E-2</c:v>
                </c:pt>
                <c:pt idx="2">
                  <c:v>1.7957351290684626E-2</c:v>
                </c:pt>
                <c:pt idx="3">
                  <c:v>3.3670033670033669E-3</c:v>
                </c:pt>
                <c:pt idx="4">
                  <c:v>0.12121212121212122</c:v>
                </c:pt>
                <c:pt idx="5">
                  <c:v>4.8260381593714929E-2</c:v>
                </c:pt>
                <c:pt idx="6">
                  <c:v>1.7957351290684626E-2</c:v>
                </c:pt>
                <c:pt idx="7">
                  <c:v>3.0303030303030304E-2</c:v>
                </c:pt>
                <c:pt idx="8">
                  <c:v>4.3771043771043773E-2</c:v>
                </c:pt>
                <c:pt idx="9">
                  <c:v>0.1526374859708193</c:v>
                </c:pt>
                <c:pt idx="10">
                  <c:v>2.0202020202020204E-2</c:v>
                </c:pt>
                <c:pt idx="11">
                  <c:v>2.8058361391694726E-2</c:v>
                </c:pt>
                <c:pt idx="12">
                  <c:v>1.7957351290684626E-2</c:v>
                </c:pt>
                <c:pt idx="13">
                  <c:v>4.0404040404040407E-2</c:v>
                </c:pt>
                <c:pt idx="14">
                  <c:v>2.9180695847362513E-2</c:v>
                </c:pt>
                <c:pt idx="15">
                  <c:v>3.3670033670033669E-2</c:v>
                </c:pt>
                <c:pt idx="16">
                  <c:v>6.3973063973063973E-2</c:v>
                </c:pt>
                <c:pt idx="17">
                  <c:v>1.5712682379349047E-2</c:v>
                </c:pt>
                <c:pt idx="18">
                  <c:v>2.6936026936026935E-2</c:v>
                </c:pt>
                <c:pt idx="19">
                  <c:v>1.9079685746352413E-2</c:v>
                </c:pt>
                <c:pt idx="20">
                  <c:v>7.8563411896745237E-3</c:v>
                </c:pt>
                <c:pt idx="21">
                  <c:v>4.8260381593714929E-2</c:v>
                </c:pt>
                <c:pt idx="22">
                  <c:v>5.8361391694725026E-2</c:v>
                </c:pt>
                <c:pt idx="23">
                  <c:v>2.0202020202020204E-2</c:v>
                </c:pt>
                <c:pt idx="24">
                  <c:v>8.6419753086419748E-2</c:v>
                </c:pt>
                <c:pt idx="25">
                  <c:v>2.1324354657687991E-2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A6-45F0-9024-EACDC0600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585344"/>
        <c:axId val="154595328"/>
      </c:barChart>
      <c:catAx>
        <c:axId val="15458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54595328"/>
        <c:crosses val="autoZero"/>
        <c:auto val="1"/>
        <c:lblAlgn val="ctr"/>
        <c:lblOffset val="100"/>
        <c:noMultiLvlLbl val="0"/>
      </c:catAx>
      <c:valAx>
        <c:axId val="1545953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54585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434343"/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pt-BR" sz="1400" dirty="0">
                <a:solidFill>
                  <a:srgbClr val="434343"/>
                </a:solidFill>
              </a:rPr>
              <a:t>Sexo x 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434343"/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 = 0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Planilha1!$A$2:$A$3</c:f>
              <c:strCache>
                <c:ptCount val="2"/>
                <c:pt idx="0">
                  <c:v>Mulher</c:v>
                </c:pt>
                <c:pt idx="1">
                  <c:v>Homem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0.81</c:v>
                </c:pt>
                <c:pt idx="1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A8-46CD-9BC1-CA69CDBC24B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Target = 1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Planilha1!$A$2:$A$3</c:f>
              <c:strCache>
                <c:ptCount val="2"/>
                <c:pt idx="0">
                  <c:v>Mulher</c:v>
                </c:pt>
                <c:pt idx="1">
                  <c:v>Homem</c:v>
                </c:pt>
              </c:strCache>
            </c:strRef>
          </c:cat>
          <c:val>
            <c:numRef>
              <c:f>Planilha1!$C$2:$C$3</c:f>
              <c:numCache>
                <c:formatCode>0%</c:formatCode>
                <c:ptCount val="2"/>
                <c:pt idx="0">
                  <c:v>0.19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A8-46CD-9BC1-CA69CDBC2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6126336"/>
        <c:axId val="166127872"/>
      </c:barChart>
      <c:catAx>
        <c:axId val="16612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66127872"/>
        <c:crosses val="autoZero"/>
        <c:auto val="1"/>
        <c:lblAlgn val="ctr"/>
        <c:lblOffset val="100"/>
        <c:noMultiLvlLbl val="0"/>
      </c:catAx>
      <c:valAx>
        <c:axId val="1661278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612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 b="0">
                <a:solidFill>
                  <a:srgbClr val="434343"/>
                </a:solidFill>
              </a:defRPr>
            </a:pPr>
            <a:r>
              <a:rPr lang="pt-BR" sz="1400" b="0" dirty="0">
                <a:solidFill>
                  <a:srgbClr val="434343"/>
                </a:solidFill>
              </a:rPr>
              <a:t>UF Agrupada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Quantidade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1.SC + outros</c:v>
                </c:pt>
                <c:pt idx="1">
                  <c:v>2.BA + SP + CE + outros</c:v>
                </c:pt>
                <c:pt idx="2">
                  <c:v>3.MG + PR + outros</c:v>
                </c:pt>
                <c:pt idx="3">
                  <c:v>4.RS + outros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143</c:v>
                </c:pt>
                <c:pt idx="1">
                  <c:v>288</c:v>
                </c:pt>
                <c:pt idx="2">
                  <c:v>263</c:v>
                </c:pt>
                <c:pt idx="3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68-467F-A5CA-88CCF9DC5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5572352"/>
        <c:axId val="75573888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 Atrasados</c:v>
                </c:pt>
              </c:strCache>
            </c:strRef>
          </c:tx>
          <c:spPr>
            <a:ln w="28575" cap="rnd">
              <a:solidFill>
                <a:srgbClr val="43434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rgbClr val="434343"/>
                    </a:solidFill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1.SC + outros</c:v>
                </c:pt>
                <c:pt idx="1">
                  <c:v>2.BA + SP + CE + outros</c:v>
                </c:pt>
                <c:pt idx="2">
                  <c:v>3.MG + PR + outros</c:v>
                </c:pt>
                <c:pt idx="3">
                  <c:v>4.RS + outros</c:v>
                </c:pt>
              </c:strCache>
            </c:strRef>
          </c:cat>
          <c:val>
            <c:numRef>
              <c:f>Planilha1!$C$2:$C$5</c:f>
              <c:numCache>
                <c:formatCode>0%</c:formatCode>
                <c:ptCount val="4"/>
                <c:pt idx="0">
                  <c:v>0.29370629999999998</c:v>
                </c:pt>
                <c:pt idx="1">
                  <c:v>0.34722219999999998</c:v>
                </c:pt>
                <c:pt idx="2">
                  <c:v>0.41064640000000002</c:v>
                </c:pt>
                <c:pt idx="3">
                  <c:v>0.50967739999999995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68-467F-A5CA-88CCF9DC5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581312"/>
        <c:axId val="75579776"/>
      </c:lineChart>
      <c:catAx>
        <c:axId val="7557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900">
                <a:solidFill>
                  <a:srgbClr val="434343"/>
                </a:solidFill>
              </a:defRPr>
            </a:pPr>
            <a:endParaRPr lang="pt-BR"/>
          </a:p>
        </c:txPr>
        <c:crossAx val="75573888"/>
        <c:crosses val="autoZero"/>
        <c:auto val="1"/>
        <c:lblAlgn val="ctr"/>
        <c:lblOffset val="100"/>
        <c:noMultiLvlLbl val="0"/>
      </c:catAx>
      <c:valAx>
        <c:axId val="75573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434343"/>
                </a:solidFill>
              </a:defRPr>
            </a:pPr>
            <a:endParaRPr lang="pt-BR"/>
          </a:p>
        </c:txPr>
        <c:crossAx val="75572352"/>
        <c:crosses val="autoZero"/>
        <c:crossBetween val="between"/>
      </c:valAx>
      <c:valAx>
        <c:axId val="7557977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434343"/>
                </a:solidFill>
              </a:defRPr>
            </a:pPr>
            <a:endParaRPr lang="pt-BR"/>
          </a:p>
        </c:txPr>
        <c:crossAx val="75581312"/>
        <c:crosses val="max"/>
        <c:crossBetween val="between"/>
      </c:valAx>
      <c:catAx>
        <c:axId val="75581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55797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200">
              <a:solidFill>
                <a:srgbClr val="434343"/>
              </a:solidFill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21/07/2022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62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@2020 FIA LABDATA.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jpeg"/><Relationship Id="rId55" Type="http://schemas.openxmlformats.org/officeDocument/2006/relationships/image" Target="../media/image55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6" Type="http://schemas.openxmlformats.org/officeDocument/2006/relationships/image" Target="../media/image16.png"/><Relationship Id="rId29" Type="http://schemas.openxmlformats.org/officeDocument/2006/relationships/image" Target="../media/image29.jpeg"/><Relationship Id="rId11" Type="http://schemas.openxmlformats.org/officeDocument/2006/relationships/image" Target="../media/image11.png"/><Relationship Id="rId24" Type="http://schemas.openxmlformats.org/officeDocument/2006/relationships/image" Target="../media/image24.jpeg"/><Relationship Id="rId32" Type="http://schemas.openxmlformats.org/officeDocument/2006/relationships/image" Target="../media/image32.jpeg"/><Relationship Id="rId37" Type="http://schemas.openxmlformats.org/officeDocument/2006/relationships/image" Target="../media/image37.jpe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jpeg"/><Relationship Id="rId5" Type="http://schemas.openxmlformats.org/officeDocument/2006/relationships/image" Target="../media/image5.png"/><Relationship Id="rId19" Type="http://schemas.openxmlformats.org/officeDocument/2006/relationships/image" Target="../media/image19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jpe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56" Type="http://schemas.openxmlformats.org/officeDocument/2006/relationships/image" Target="../media/image56.png"/><Relationship Id="rId8" Type="http://schemas.openxmlformats.org/officeDocument/2006/relationships/image" Target="../media/image8.png"/><Relationship Id="rId51" Type="http://schemas.openxmlformats.org/officeDocument/2006/relationships/image" Target="../media/image51.jpeg"/><Relationship Id="rId3" Type="http://schemas.openxmlformats.org/officeDocument/2006/relationships/hyperlink" Target="mailto:karin.tamura@fia.com.br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jpe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9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28" Type="http://schemas.openxmlformats.org/officeDocument/2006/relationships/image" Target="../media/image28.jp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" Type="http://schemas.openxmlformats.org/officeDocument/2006/relationships/image" Target="../media/image10.jpe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slide" Target="slide28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slide" Target="slide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eg"/><Relationship Id="rId5" Type="http://schemas.openxmlformats.org/officeDocument/2006/relationships/image" Target="../media/image1.png"/><Relationship Id="rId4" Type="http://schemas.openxmlformats.org/officeDocument/2006/relationships/image" Target="../media/image6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slide" Target="slide3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slide" Target="slide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slide" Target="slid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slide" Target="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slide" Target="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slide" Target="slide1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slide" Target="slide17.xml"/><Relationship Id="rId3" Type="http://schemas.openxmlformats.org/officeDocument/2006/relationships/image" Target="../media/image1.png"/><Relationship Id="rId7" Type="http://schemas.openxmlformats.org/officeDocument/2006/relationships/image" Target="../media/image90.svg"/><Relationship Id="rId12" Type="http://schemas.openxmlformats.org/officeDocument/2006/relationships/image" Target="../media/image95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chart" Target="../charts/chart8.xml"/><Relationship Id="rId10" Type="http://schemas.openxmlformats.org/officeDocument/2006/relationships/image" Target="../media/image93.svg"/><Relationship Id="rId4" Type="http://schemas.openxmlformats.org/officeDocument/2006/relationships/image" Target="../media/image4.jpeg"/><Relationship Id="rId9" Type="http://schemas.openxmlformats.org/officeDocument/2006/relationships/image" Target="../media/image92.svg"/><Relationship Id="rId1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slide" Target="slide17.xml"/><Relationship Id="rId3" Type="http://schemas.openxmlformats.org/officeDocument/2006/relationships/image" Target="../media/image4.jpeg"/><Relationship Id="rId7" Type="http://schemas.openxmlformats.org/officeDocument/2006/relationships/image" Target="../media/image93.svg"/><Relationship Id="rId12" Type="http://schemas.openxmlformats.org/officeDocument/2006/relationships/image" Target="../media/image9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chart" Target="../charts/chart10.xml"/><Relationship Id="rId5" Type="http://schemas.openxmlformats.org/officeDocument/2006/relationships/image" Target="../media/image90.svg"/><Relationship Id="rId10" Type="http://schemas.openxmlformats.org/officeDocument/2006/relationships/chart" Target="../charts/chart9.xml"/><Relationship Id="rId4" Type="http://schemas.openxmlformats.org/officeDocument/2006/relationships/image" Target="../media/image89.png"/><Relationship Id="rId9" Type="http://schemas.openxmlformats.org/officeDocument/2006/relationships/image" Target="../media/image9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4.jpeg"/><Relationship Id="rId7" Type="http://schemas.openxmlformats.org/officeDocument/2006/relationships/image" Target="../media/image91.png"/><Relationship Id="rId12" Type="http://schemas.openxmlformats.org/officeDocument/2006/relationships/slide" Target="slide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svg"/><Relationship Id="rId11" Type="http://schemas.openxmlformats.org/officeDocument/2006/relationships/chart" Target="../charts/chart12.xml"/><Relationship Id="rId5" Type="http://schemas.openxmlformats.org/officeDocument/2006/relationships/image" Target="../media/image89.png"/><Relationship Id="rId10" Type="http://schemas.openxmlformats.org/officeDocument/2006/relationships/image" Target="../media/image95.svg"/><Relationship Id="rId4" Type="http://schemas.openxmlformats.org/officeDocument/2006/relationships/chart" Target="../charts/chart11.xml"/><Relationship Id="rId9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.jpeg"/><Relationship Id="rId7" Type="http://schemas.openxmlformats.org/officeDocument/2006/relationships/image" Target="../media/image93.svg"/><Relationship Id="rId12" Type="http://schemas.openxmlformats.org/officeDocument/2006/relationships/image" Target="../media/image9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slide" Target="slide17.xml"/><Relationship Id="rId5" Type="http://schemas.openxmlformats.org/officeDocument/2006/relationships/image" Target="../media/image90.svg"/><Relationship Id="rId10" Type="http://schemas.openxmlformats.org/officeDocument/2006/relationships/image" Target="../media/image92.svg"/><Relationship Id="rId4" Type="http://schemas.openxmlformats.org/officeDocument/2006/relationships/image" Target="../media/image89.png"/><Relationship Id="rId9" Type="http://schemas.openxmlformats.org/officeDocument/2006/relationships/image" Target="../media/image9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0529D9D-C2B2-470D-B367-E075AC891869}"/>
              </a:ext>
            </a:extLst>
          </p:cNvPr>
          <p:cNvSpPr/>
          <p:nvPr/>
        </p:nvSpPr>
        <p:spPr>
          <a:xfrm>
            <a:off x="765298" y="3145734"/>
            <a:ext cx="1911176" cy="490649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BC5DF4B-E00C-4704-BEC5-973E46B4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FIA LABDATA.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Currículo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kumimoji="0" lang="pt-BR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Profª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 </a:t>
            </a:r>
            <a:r>
              <a:rPr kumimoji="0" lang="pt-BR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Drª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 Karin </a:t>
            </a:r>
            <a:r>
              <a:rPr kumimoji="0" lang="pt-BR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Ayumi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 </a:t>
            </a:r>
            <a:r>
              <a:rPr kumimoji="0" lang="pt-BR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Tamura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BAB1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FORMAÇÃO ACADÊMICA |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EXPERIÊNCIA PROFISSIONAL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95EE773-0455-483E-A747-268B5DDC8DE5}"/>
              </a:ext>
            </a:extLst>
          </p:cNvPr>
          <p:cNvSpPr/>
          <p:nvPr/>
        </p:nvSpPr>
        <p:spPr>
          <a:xfrm>
            <a:off x="773816" y="3160306"/>
            <a:ext cx="1881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Profª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 Dra.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Karin </a:t>
            </a: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Ayumi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 </a:t>
            </a: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Tamura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48FA23-FFDC-4CE7-99F6-AF3C9DD0D464}"/>
              </a:ext>
            </a:extLst>
          </p:cNvPr>
          <p:cNvSpPr/>
          <p:nvPr/>
        </p:nvSpPr>
        <p:spPr>
          <a:xfrm>
            <a:off x="544371" y="3772149"/>
            <a:ext cx="2447788" cy="23083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“Tenho duas paixões no meu trabalho: dados e pessoas. Voltar a lecionar no LABDATA FIA está sendo a realização de um sonho planejado desde a minha época de aluna de pós-graduação. Meu objetivo como professora é integrar a visão do mercado com as técnicas e tecnologias de análise de dados, por meio de uma atuação humanista no ensino aos alunos”</a:t>
            </a:r>
            <a:endParaRPr kumimoji="0" lang="pt-BR" sz="1200" b="0" i="1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EBFB586-3E0B-402E-8E8D-C50BD7F47C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" t="10859" r="3273" b="28629"/>
          <a:stretch/>
        </p:blipFill>
        <p:spPr>
          <a:xfrm>
            <a:off x="759123" y="1222641"/>
            <a:ext cx="1917352" cy="1923093"/>
          </a:xfrm>
          <a:prstGeom prst="rect">
            <a:avLst/>
          </a:prstGeom>
        </p:spPr>
      </p:pic>
      <p:sp>
        <p:nvSpPr>
          <p:cNvPr id="28" name="Text Box 4">
            <a:extLst>
              <a:ext uri="{FF2B5EF4-FFF2-40B4-BE49-F238E27FC236}">
                <a16:creationId xmlns:a16="http://schemas.microsoft.com/office/drawing/2014/main" id="{FA49C136-326D-434D-BD55-AC430DB4C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640" y="1226607"/>
            <a:ext cx="8951427" cy="25191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Contato:  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karin.tamura@fia.com.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</a:t>
            </a: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 </a:t>
            </a: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FORMAÇÃO ACADÊMICA: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Pós-doutora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 (2015), Doutora (2012), mestre (2007) e bacharel (2003) em Estatística pelo Instituto de Matemática e Estatística da USP, tendo como área de pesquisa modelos de regressão, análise multivariada de dados e algoritmos de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machine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learning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ATUAÇÃO PROFISSINAL: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Foi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Head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de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Analytics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por 14 anos, e atualmente é Conselheira Executiva e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Head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de Inovação na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Marketdata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Solutions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, 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uma empresa do grupo WPP,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e Professora Doutora no LABDATA FIA.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HISTÓRICO: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Atuação no mercado por 17 anos, com experiência profissional no segmento bancário (Bradesco) e consultoria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(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Marketdata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Solutions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)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. Atuou como docente em cursos de pós-graduação (2010-15) no LABDATA FIA e ABEMD.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Especialista em Estatística e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Advanced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Analytics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trabalhando em projetos de diversos segmentos do mercado. Participante de congressos nacionais e internacionais voltados a área de Estatística, Dados e Algoritmos de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Machine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Learning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23D50C0-ADF3-4FCA-BE5E-2B7263968369}"/>
              </a:ext>
            </a:extLst>
          </p:cNvPr>
          <p:cNvSpPr/>
          <p:nvPr/>
        </p:nvSpPr>
        <p:spPr>
          <a:xfrm>
            <a:off x="3220393" y="3851794"/>
            <a:ext cx="1535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Tahoma" panose="020B0604030504040204" pitchFamily="34" charset="0"/>
                <a:cs typeface="Tahoma" panose="020B0604030504040204" pitchFamily="34" charset="0"/>
              </a:rPr>
              <a:t>Projetos atendidos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5F824DC7-AC66-4770-8013-0677A87AF726}"/>
              </a:ext>
            </a:extLst>
          </p:cNvPr>
          <p:cNvSpPr/>
          <p:nvPr/>
        </p:nvSpPr>
        <p:spPr>
          <a:xfrm>
            <a:off x="3313991" y="4114764"/>
            <a:ext cx="8878009" cy="1728165"/>
          </a:xfrm>
          <a:prstGeom prst="rect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CD88F8-61BE-4F1E-A24B-B9F2D3C450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74F15D-A563-4994-A7DD-F8F0B7D0D4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8518" y="5418181"/>
            <a:ext cx="489682" cy="21763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05C272FF-58DE-4AD7-BF82-03CB7ED7F4F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107" y="4224540"/>
            <a:ext cx="381976" cy="31948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57C1204-7246-4D78-A403-CCE4ADF3C1A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567" y="5635818"/>
            <a:ext cx="412179" cy="16591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AF576A8-CBE6-4D51-B9B8-12802F30C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917" y="5088448"/>
            <a:ext cx="1036235" cy="178661"/>
          </a:xfrm>
          <a:prstGeom prst="rect">
            <a:avLst/>
          </a:prstGeom>
        </p:spPr>
      </p:pic>
      <p:pic>
        <p:nvPicPr>
          <p:cNvPr id="38" name="Picture 4" descr="Resultado de imagem para logo carrefour">
            <a:extLst>
              <a:ext uri="{FF2B5EF4-FFF2-40B4-BE49-F238E27FC236}">
                <a16:creationId xmlns:a16="http://schemas.microsoft.com/office/drawing/2014/main" id="{05683386-F3D0-4B71-8FD2-D67484F6D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33" y="4181272"/>
            <a:ext cx="445772" cy="33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2B53DA12-140B-4B4C-B810-A86932EC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5" y="4683124"/>
            <a:ext cx="510897" cy="2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Resultado de imagem para logo grupo elo">
            <a:extLst>
              <a:ext uri="{FF2B5EF4-FFF2-40B4-BE49-F238E27FC236}">
                <a16:creationId xmlns:a16="http://schemas.microsoft.com/office/drawing/2014/main" id="{F40486A2-A12E-49BF-84DC-4D19A1D8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52" y="5462612"/>
            <a:ext cx="558378" cy="26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Resultado de imagem para logo mastercard">
            <a:extLst>
              <a:ext uri="{FF2B5EF4-FFF2-40B4-BE49-F238E27FC236}">
                <a16:creationId xmlns:a16="http://schemas.microsoft.com/office/drawing/2014/main" id="{A39BC3DF-0A42-4CAF-853D-BAAF787F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467" y="5415182"/>
            <a:ext cx="402442" cy="31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Resultado de imagem para logo visa">
            <a:extLst>
              <a:ext uri="{FF2B5EF4-FFF2-40B4-BE49-F238E27FC236}">
                <a16:creationId xmlns:a16="http://schemas.microsoft.com/office/drawing/2014/main" id="{83FFD04A-1946-481E-B1C7-EB9AF523D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80" y="5541825"/>
            <a:ext cx="441225" cy="14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Resultado de imagem para logo cielo">
            <a:extLst>
              <a:ext uri="{FF2B5EF4-FFF2-40B4-BE49-F238E27FC236}">
                <a16:creationId xmlns:a16="http://schemas.microsoft.com/office/drawing/2014/main" id="{595AAD3C-04D4-4F55-A939-0131CE11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347" y="5158315"/>
            <a:ext cx="582144" cy="1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Resultado de imagem para logo pagseguro">
            <a:extLst>
              <a:ext uri="{FF2B5EF4-FFF2-40B4-BE49-F238E27FC236}">
                <a16:creationId xmlns:a16="http://schemas.microsoft.com/office/drawing/2014/main" id="{5D6D9161-1DCC-45C3-AACB-442AC6AF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109" y="5147303"/>
            <a:ext cx="894414" cy="23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2" descr="Resultado de imagem para logo itau">
            <a:extLst>
              <a:ext uri="{FF2B5EF4-FFF2-40B4-BE49-F238E27FC236}">
                <a16:creationId xmlns:a16="http://schemas.microsoft.com/office/drawing/2014/main" id="{BFB92214-02BE-4E6C-8ED0-4D2D78FCB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269" y="5038560"/>
            <a:ext cx="398548" cy="39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 descr="Resultado de imagem para logo porto seguro">
            <a:extLst>
              <a:ext uri="{FF2B5EF4-FFF2-40B4-BE49-F238E27FC236}">
                <a16:creationId xmlns:a16="http://schemas.microsoft.com/office/drawing/2014/main" id="{384A025F-3B14-4BF3-8C32-BD4069152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354" y="4558627"/>
            <a:ext cx="266758" cy="34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6" descr="Resultado de imagem para logo sulamerica">
            <a:extLst>
              <a:ext uri="{FF2B5EF4-FFF2-40B4-BE49-F238E27FC236}">
                <a16:creationId xmlns:a16="http://schemas.microsoft.com/office/drawing/2014/main" id="{F5F352C7-B0BF-4BAD-A64D-0A3E4D56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350" y="4174234"/>
            <a:ext cx="564445" cy="3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8" descr="Resultado de imagem para logo bradesco seguros">
            <a:extLst>
              <a:ext uri="{FF2B5EF4-FFF2-40B4-BE49-F238E27FC236}">
                <a16:creationId xmlns:a16="http://schemas.microsoft.com/office/drawing/2014/main" id="{7A4A1012-90AD-470C-9469-3282E2624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064" y="4594235"/>
            <a:ext cx="349912" cy="34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Resultado de imagem para logo santander">
            <a:extLst>
              <a:ext uri="{FF2B5EF4-FFF2-40B4-BE49-F238E27FC236}">
                <a16:creationId xmlns:a16="http://schemas.microsoft.com/office/drawing/2014/main" id="{DCA4AC9B-4788-4748-809C-EA340AF2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98" y="5135935"/>
            <a:ext cx="905730" cy="47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2" descr="Resultado de imagem para logo bmg">
            <a:extLst>
              <a:ext uri="{FF2B5EF4-FFF2-40B4-BE49-F238E27FC236}">
                <a16:creationId xmlns:a16="http://schemas.microsoft.com/office/drawing/2014/main" id="{CB4BCDB0-BC4B-451C-904D-CA55A4424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09" y="5517527"/>
            <a:ext cx="426416" cy="2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6417D12-143A-471A-A98A-07118288C0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51692" y="5594095"/>
            <a:ext cx="813480" cy="169331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C51F86E1-157C-4F49-9DB4-95FEB8D28D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98292" y="5524412"/>
            <a:ext cx="639034" cy="277317"/>
          </a:xfrm>
          <a:prstGeom prst="rect">
            <a:avLst/>
          </a:prstGeom>
        </p:spPr>
      </p:pic>
      <p:pic>
        <p:nvPicPr>
          <p:cNvPr id="55" name="Picture 38" descr="Resultado de imagem para logo renault">
            <a:extLst>
              <a:ext uri="{FF2B5EF4-FFF2-40B4-BE49-F238E27FC236}">
                <a16:creationId xmlns:a16="http://schemas.microsoft.com/office/drawing/2014/main" id="{04500045-2CD5-4978-8B01-0799148B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642" y="4651211"/>
            <a:ext cx="316149" cy="31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0" descr="Resultado de imagem para logo unimed seguros">
            <a:extLst>
              <a:ext uri="{FF2B5EF4-FFF2-40B4-BE49-F238E27FC236}">
                <a16:creationId xmlns:a16="http://schemas.microsoft.com/office/drawing/2014/main" id="{351873C6-16E3-41FD-A8A5-1D7992896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800" y="4640693"/>
            <a:ext cx="353445" cy="31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2" descr="Resultado de imagem para logo nissan">
            <a:extLst>
              <a:ext uri="{FF2B5EF4-FFF2-40B4-BE49-F238E27FC236}">
                <a16:creationId xmlns:a16="http://schemas.microsoft.com/office/drawing/2014/main" id="{25E0DF6F-8E14-4500-80D8-0F11B7F5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230" y="4789883"/>
            <a:ext cx="358364" cy="30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FD0F3F7E-1DA9-49AB-84EC-FAA9EBD116B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10879" y="4945603"/>
            <a:ext cx="637178" cy="285745"/>
          </a:xfrm>
          <a:prstGeom prst="rect">
            <a:avLst/>
          </a:prstGeom>
        </p:spPr>
      </p:pic>
      <p:pic>
        <p:nvPicPr>
          <p:cNvPr id="59" name="Imagem 58">
            <a:hlinkClick r:id="" action="ppaction://noaction"/>
            <a:extLst>
              <a:ext uri="{FF2B5EF4-FFF2-40B4-BE49-F238E27FC236}">
                <a16:creationId xmlns:a16="http://schemas.microsoft.com/office/drawing/2014/main" id="{F439E0F4-67D7-4F75-819F-3E0F9380B8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391" y="4205917"/>
            <a:ext cx="475075" cy="204282"/>
          </a:xfrm>
          <a:prstGeom prst="rect">
            <a:avLst/>
          </a:prstGeom>
        </p:spPr>
      </p:pic>
      <p:pic>
        <p:nvPicPr>
          <p:cNvPr id="60" name="Picture 46" descr="Resultado de imagem para logotipo vivo">
            <a:extLst>
              <a:ext uri="{FF2B5EF4-FFF2-40B4-BE49-F238E27FC236}">
                <a16:creationId xmlns:a16="http://schemas.microsoft.com/office/drawing/2014/main" id="{6BCE5B52-E712-4945-9606-967E6CB4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58" y="4929872"/>
            <a:ext cx="377792" cy="33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8" descr="Resultado de imagem para logotipo oi">
            <a:extLst>
              <a:ext uri="{FF2B5EF4-FFF2-40B4-BE49-F238E27FC236}">
                <a16:creationId xmlns:a16="http://schemas.microsoft.com/office/drawing/2014/main" id="{2AF83A6A-1102-4B8B-ADCF-BF16DF26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459" y="4885177"/>
            <a:ext cx="342166" cy="32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2609E2E-74F8-4CC4-9522-6B851DD487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73264" y="4504931"/>
            <a:ext cx="573041" cy="321250"/>
          </a:xfrm>
          <a:prstGeom prst="rect">
            <a:avLst/>
          </a:prstGeom>
        </p:spPr>
      </p:pic>
      <p:pic>
        <p:nvPicPr>
          <p:cNvPr id="63" name="Picture 50" descr="Resultado de imagem para logotipo claro">
            <a:extLst>
              <a:ext uri="{FF2B5EF4-FFF2-40B4-BE49-F238E27FC236}">
                <a16:creationId xmlns:a16="http://schemas.microsoft.com/office/drawing/2014/main" id="{ADAC91A4-1361-40C9-B219-25E0A694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064" y="5366114"/>
            <a:ext cx="338671" cy="33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E2F49B86-9B89-414D-8851-5085268D23E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30543" y="5067079"/>
            <a:ext cx="816007" cy="16591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AC1A7AFF-66B7-43DC-BDB9-4C0776BCC11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670517" y="4302774"/>
            <a:ext cx="443987" cy="147314"/>
          </a:xfrm>
          <a:prstGeom prst="rect">
            <a:avLst/>
          </a:prstGeom>
        </p:spPr>
      </p:pic>
      <p:pic>
        <p:nvPicPr>
          <p:cNvPr id="66" name="Picture 60" descr="Resultado de imagem para logotipo cultura inglesa">
            <a:extLst>
              <a:ext uri="{FF2B5EF4-FFF2-40B4-BE49-F238E27FC236}">
                <a16:creationId xmlns:a16="http://schemas.microsoft.com/office/drawing/2014/main" id="{C250FB20-EF7B-46CB-A1BD-87963906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074" y="5300139"/>
            <a:ext cx="395886" cy="4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 descr="Resultado de imagem para logotipo kroton">
            <a:extLst>
              <a:ext uri="{FF2B5EF4-FFF2-40B4-BE49-F238E27FC236}">
                <a16:creationId xmlns:a16="http://schemas.microsoft.com/office/drawing/2014/main" id="{0A875308-E89A-40BB-A5E5-5000B90F7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46" y="5447989"/>
            <a:ext cx="455432" cy="31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8" descr="Resultado de imagem para logotipo totvs">
            <a:extLst>
              <a:ext uri="{FF2B5EF4-FFF2-40B4-BE49-F238E27FC236}">
                <a16:creationId xmlns:a16="http://schemas.microsoft.com/office/drawing/2014/main" id="{BF4488C0-EB74-4F2F-99A0-457D3B9DC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117" y="4232389"/>
            <a:ext cx="405007" cy="3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4" descr="Resultado de imagem para logotipo roche">
            <a:extLst>
              <a:ext uri="{FF2B5EF4-FFF2-40B4-BE49-F238E27FC236}">
                <a16:creationId xmlns:a16="http://schemas.microsoft.com/office/drawing/2014/main" id="{51949EF9-ADE0-4339-905E-3EA3A687D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88" y="4271020"/>
            <a:ext cx="419869" cy="21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8" descr="Resultado de imagem para logotipo schering">
            <a:extLst>
              <a:ext uri="{FF2B5EF4-FFF2-40B4-BE49-F238E27FC236}">
                <a16:creationId xmlns:a16="http://schemas.microsoft.com/office/drawing/2014/main" id="{613168B0-53BE-4ADA-8F77-219B76D37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850" y="4620860"/>
            <a:ext cx="1168146" cy="20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FA551A7E-5BE5-4E71-A325-AC44E49E59D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299296" y="4252444"/>
            <a:ext cx="704823" cy="159153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0B6A33E-C4FD-4A58-800E-F90F275F62EB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4808" y="5478399"/>
            <a:ext cx="378171" cy="189003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C99B518-BDE1-4272-8370-BA3DB1812F6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341569" y="4521040"/>
            <a:ext cx="610265" cy="260342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96A5D193-152E-4263-A582-9BF38A18641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341569" y="4915928"/>
            <a:ext cx="628265" cy="149256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5D763393-37A3-46D7-8614-875E84747D3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481590" y="5270573"/>
            <a:ext cx="273872" cy="402704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E437F438-50BD-4B76-9015-9D358E40D01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432925" y="4542803"/>
            <a:ext cx="364053" cy="361949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1652C8E5-84FC-4597-B50A-CB3ECA6301B7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329304" y="5172367"/>
            <a:ext cx="324630" cy="277169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8E3184EF-8BE6-45A6-B76A-19DFF582B7A3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610715" y="4271924"/>
            <a:ext cx="594566" cy="156286"/>
          </a:xfrm>
          <a:prstGeom prst="rect">
            <a:avLst/>
          </a:prstGeom>
        </p:spPr>
      </p:pic>
      <p:pic>
        <p:nvPicPr>
          <p:cNvPr id="80" name="Picture 2" descr="Serasa Experian Logo - PNG e Vetor - Download de Logo">
            <a:extLst>
              <a:ext uri="{FF2B5EF4-FFF2-40B4-BE49-F238E27FC236}">
                <a16:creationId xmlns:a16="http://schemas.microsoft.com/office/drawing/2014/main" id="{A37C7D97-23C1-44AE-B01A-F711CFA2D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589" y="4515054"/>
            <a:ext cx="560669" cy="2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BC16F3E4-B073-46DE-B060-AB2C303DA968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41400" y="4273434"/>
            <a:ext cx="414743" cy="215595"/>
          </a:xfrm>
          <a:prstGeom prst="rect">
            <a:avLst/>
          </a:prstGeom>
        </p:spPr>
      </p:pic>
      <p:pic>
        <p:nvPicPr>
          <p:cNvPr id="82" name="Picture 44" descr="Resultado de imagem para logo volvo">
            <a:extLst>
              <a:ext uri="{FF2B5EF4-FFF2-40B4-BE49-F238E27FC236}">
                <a16:creationId xmlns:a16="http://schemas.microsoft.com/office/drawing/2014/main" id="{66F69ED5-585C-4583-ADCE-674125F80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75" y="4560409"/>
            <a:ext cx="316149" cy="31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6" descr="Resultado de imagem para logotipo senac">
            <a:extLst>
              <a:ext uri="{FF2B5EF4-FFF2-40B4-BE49-F238E27FC236}">
                <a16:creationId xmlns:a16="http://schemas.microsoft.com/office/drawing/2014/main" id="{7DA214DF-6635-4ECC-B25A-B0CFB2431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700" y="5395563"/>
            <a:ext cx="435473" cy="28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16DCE362-BACF-4B96-BFED-9EDF41820F32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545" y="4788346"/>
            <a:ext cx="870030" cy="153797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172B5F4E-08BC-47B9-BCEE-BAEA7422246B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978658" y="4286879"/>
            <a:ext cx="530398" cy="172751"/>
          </a:xfrm>
          <a:prstGeom prst="rect">
            <a:avLst/>
          </a:prstGeom>
        </p:spPr>
      </p:pic>
      <p:pic>
        <p:nvPicPr>
          <p:cNvPr id="86" name="Picture 84" descr="Resultado de imagem para logotipo multiplus">
            <a:extLst>
              <a:ext uri="{FF2B5EF4-FFF2-40B4-BE49-F238E27FC236}">
                <a16:creationId xmlns:a16="http://schemas.microsoft.com/office/drawing/2014/main" id="{8B810FB6-B89F-4F4F-8B68-4E2AD6E6A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288" y="5278843"/>
            <a:ext cx="672567" cy="25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8729201F-8029-424E-A0D1-6BA23B685F8B}"/>
              </a:ext>
            </a:extLst>
          </p:cNvPr>
          <p:cNvPicPr>
            <a:picLocks noChangeAspect="1"/>
          </p:cNvPicPr>
          <p:nvPr/>
        </p:nvPicPr>
        <p:blipFill rotWithShape="1">
          <a:blip r:embed="rId55"/>
          <a:srcRect l="1" r="9353" b="16900"/>
          <a:stretch/>
        </p:blipFill>
        <p:spPr>
          <a:xfrm>
            <a:off x="11076959" y="4991946"/>
            <a:ext cx="620844" cy="319482"/>
          </a:xfrm>
          <a:prstGeom prst="rect">
            <a:avLst/>
          </a:prstGeom>
        </p:spPr>
      </p:pic>
      <p:pic>
        <p:nvPicPr>
          <p:cNvPr id="88" name="Picture 2" descr="Resultado de imagem para dotz png">
            <a:extLst>
              <a:ext uri="{FF2B5EF4-FFF2-40B4-BE49-F238E27FC236}">
                <a16:creationId xmlns:a16="http://schemas.microsoft.com/office/drawing/2014/main" id="{D51B40DB-6F2E-46B7-B194-680F48083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439"/>
          <a:stretch/>
        </p:blipFill>
        <p:spPr bwMode="auto">
          <a:xfrm>
            <a:off x="11780277" y="4962696"/>
            <a:ext cx="318913" cy="2349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" descr="Cargill Logo - PNG e Vetor - Download de Logo">
            <a:extLst>
              <a:ext uri="{FF2B5EF4-FFF2-40B4-BE49-F238E27FC236}">
                <a16:creationId xmlns:a16="http://schemas.microsoft.com/office/drawing/2014/main" id="{862D5782-E9FB-497B-B705-F8B04924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07" y="4213728"/>
            <a:ext cx="433097" cy="19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Resultado de imagem para logotipo lg">
            <a:extLst>
              <a:ext uri="{FF2B5EF4-FFF2-40B4-BE49-F238E27FC236}">
                <a16:creationId xmlns:a16="http://schemas.microsoft.com/office/drawing/2014/main" id="{3BB2FB16-9DB1-452C-8AE7-E6829CBC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98" y="4563604"/>
            <a:ext cx="370527" cy="18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2" descr="Resultado de imagem para logotipo samsung">
            <a:extLst>
              <a:ext uri="{FF2B5EF4-FFF2-40B4-BE49-F238E27FC236}">
                <a16:creationId xmlns:a16="http://schemas.microsoft.com/office/drawing/2014/main" id="{E728B798-1EF6-4065-9195-7FA263CAB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4" t="28449" r="-1786" b="34912"/>
          <a:stretch/>
        </p:blipFill>
        <p:spPr bwMode="auto">
          <a:xfrm>
            <a:off x="6083701" y="4843624"/>
            <a:ext cx="564114" cy="23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2" descr="Imagem relacionada">
            <a:extLst>
              <a:ext uri="{FF2B5EF4-FFF2-40B4-BE49-F238E27FC236}">
                <a16:creationId xmlns:a16="http://schemas.microsoft.com/office/drawing/2014/main" id="{AB93028B-D9F2-45AE-AD82-28AB8A017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38" t="18167" r="8300" b="21435"/>
          <a:stretch/>
        </p:blipFill>
        <p:spPr bwMode="auto">
          <a:xfrm>
            <a:off x="3976912" y="4202902"/>
            <a:ext cx="450190" cy="3381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4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176514" y="11293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3.ii.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    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0001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048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3086135" y="1661928"/>
            <a:ext cx="7474337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28474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801250" y="2761231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6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631527" y="1501885"/>
            <a:ext cx="135075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891.001 clientes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655434" y="2014200"/>
            <a:ext cx="16930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Amostra aleatória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10.000 clientes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36" y="1944005"/>
            <a:ext cx="667192" cy="6671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87974"/>
            <a:ext cx="699323" cy="69932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78560"/>
            <a:ext cx="13308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analítica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891 clientes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04" y="3103590"/>
            <a:ext cx="702774" cy="56654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552955" y="3114052"/>
            <a:ext cx="16257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modelagem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658 clientes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1025240" y="2125632"/>
            <a:ext cx="19350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Base original com filtros de negócio com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890.101 clientes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, sendo que destes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2%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se tornaram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inadimplentes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3047819" y="2719161"/>
            <a:ext cx="176376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Redução da base</a:t>
            </a:r>
            <a:endParaRPr kumimoji="0" lang="da-DK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Para análise uma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amostra aleatória de 10.000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casos para TI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AF6AA49C-E984-4ED1-8587-CAE44EAD4ED2}"/>
              </a:ext>
            </a:extLst>
          </p:cNvPr>
          <p:cNvSpPr txBox="1"/>
          <p:nvPr/>
        </p:nvSpPr>
        <p:spPr>
          <a:xfrm>
            <a:off x="4969217" y="3289844"/>
            <a:ext cx="176376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Amostra analítica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Retirada uma amostra desbalanceada para análise, resultando em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891 clientes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74D060CE-8BD5-43B0-BEC1-53567B90E390}"/>
              </a:ext>
            </a:extLst>
          </p:cNvPr>
          <p:cNvSpPr txBox="1"/>
          <p:nvPr/>
        </p:nvSpPr>
        <p:spPr>
          <a:xfrm>
            <a:off x="6800009" y="3793933"/>
            <a:ext cx="1886791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final</a:t>
            </a:r>
            <a:endParaRPr kumimoji="0" lang="da-DK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 base foi balanceada para treino e validação dos modelos, resultando em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658 clientes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Espaço Reservado para Data 5">
            <a:extLst>
              <a:ext uri="{FF2B5EF4-FFF2-40B4-BE49-F238E27FC236}">
                <a16:creationId xmlns:a16="http://schemas.microsoft.com/office/drawing/2014/main" id="{B04190FB-4732-4C70-A897-FFA84BA1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01769EF-65A4-4F74-B1EF-798FE8C2D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6" y="2312456"/>
            <a:ext cx="1065600" cy="1065600"/>
          </a:xfrm>
          <a:prstGeom prst="ellipse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0000" y="3697998"/>
            <a:ext cx="1882423" cy="186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cadastrais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Cidade de Residência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Região do Pais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 Econômico</a:t>
            </a:r>
            <a:endParaRPr lang="en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D76D1B44-E9E6-4C74-BCB4-B19C6FED7A36}"/>
              </a:ext>
            </a:extLst>
          </p:cNvPr>
          <p:cNvSpPr txBox="1"/>
          <p:nvPr/>
        </p:nvSpPr>
        <p:spPr>
          <a:xfrm>
            <a:off x="3031220" y="3697998"/>
            <a:ext cx="170536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cartão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Valor Compra Anual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 Máximo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 Médio</a:t>
            </a:r>
          </a:p>
        </p:txBody>
      </p:sp>
      <p:sp>
        <p:nvSpPr>
          <p:cNvPr id="16" name="Google Shape;115;p18">
            <a:extLst>
              <a:ext uri="{FF2B5EF4-FFF2-40B4-BE49-F238E27FC236}">
                <a16:creationId xmlns:a16="http://schemas.microsoft.com/office/drawing/2014/main" id="{5ED8E2F2-F616-403F-938A-18A3B3834172}"/>
              </a:ext>
            </a:extLst>
          </p:cNvPr>
          <p:cNvSpPr txBox="1"/>
          <p:nvPr/>
        </p:nvSpPr>
        <p:spPr>
          <a:xfrm>
            <a:off x="5608104" y="3697998"/>
            <a:ext cx="1503895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de risco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 de Risco</a:t>
            </a: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2E60FA-522B-484D-A6A6-DB815B002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4" y="2312456"/>
            <a:ext cx="1066800" cy="1066800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47" y="2312456"/>
            <a:ext cx="1119809" cy="1119809"/>
          </a:xfrm>
          <a:prstGeom prst="ellipse">
            <a:avLst/>
          </a:prstGeom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7932133" y="3697998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atrasou o pagamento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 atrasou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10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02" y="2312456"/>
            <a:ext cx="1065600" cy="1065600"/>
          </a:xfrm>
          <a:prstGeom prst="ellipse">
            <a:avLst/>
          </a:prstGeom>
        </p:spPr>
      </p:pic>
      <p:sp>
        <p:nvSpPr>
          <p:cNvPr id="11" name="Botão de Ação: Obter Informações 1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EC2DD1A6-628A-4910-AB9A-10907ECC40EA}"/>
              </a:ext>
            </a:extLst>
          </p:cNvPr>
          <p:cNvSpPr/>
          <p:nvPr/>
        </p:nvSpPr>
        <p:spPr>
          <a:xfrm>
            <a:off x="9519083" y="1177849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70068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434343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434343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E499A8B3-8115-41D3-9AB3-0E7F7F5C5498}"/>
              </a:ext>
            </a:extLst>
          </p:cNvPr>
          <p:cNvSpPr txBox="1"/>
          <p:nvPr/>
        </p:nvSpPr>
        <p:spPr>
          <a:xfrm>
            <a:off x="387710" y="2902526"/>
            <a:ext cx="1882423" cy="186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cadastrais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Cidade de Residência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Região do Pais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 Econômico</a:t>
            </a:r>
            <a:endParaRPr lang="en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2F43A27A-F868-4906-BBE1-83838C2525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3" y="1586342"/>
            <a:ext cx="1066800" cy="1066800"/>
          </a:xfrm>
          <a:prstGeom prst="ellipse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58560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66305" y="1596110"/>
            <a:ext cx="677344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clientes são representados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mulheres (65%)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um base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jovens,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abaixo de 26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deles está concentrada nas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regiões SE (38%)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 NE(27%)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MG (15%)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BA (12%)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os estados que possuem o maior número de clientes, seguido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SP (9%)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PR (6%)</a:t>
            </a:r>
          </a:p>
          <a:p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100" dirty="0">
                <a:solidFill>
                  <a:schemeClr val="bg1"/>
                </a:solidFill>
                <a:latin typeface="Open Sans" panose="020B0604020202020204"/>
              </a:rPr>
              <a:t>A variável cidade não será analisada por conter muitas categorias e baixa representatividade dentro delas.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58BDDAD-3053-446B-852B-A0B07F71AFAB}"/>
              </a:ext>
            </a:extLst>
          </p:cNvPr>
          <p:cNvSpPr/>
          <p:nvPr/>
        </p:nvSpPr>
        <p:spPr>
          <a:xfrm>
            <a:off x="2916195" y="3581823"/>
            <a:ext cx="9269236" cy="64175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AB360EE-2CF9-47F8-A1D4-86DF2132BA14}"/>
              </a:ext>
            </a:extLst>
          </p:cNvPr>
          <p:cNvSpPr txBox="1"/>
          <p:nvPr/>
        </p:nvSpPr>
        <p:spPr>
          <a:xfrm>
            <a:off x="2966305" y="3652523"/>
            <a:ext cx="890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Grupo Econômico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76%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alto índice de atividade financeira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sendo 56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p.p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. canais digitais e 20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p.p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. canais físicos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pic>
        <p:nvPicPr>
          <p:cNvPr id="5122" name="Picture 2" descr="woman in white crew-neck T-shirt holding her head">
            <a:extLst>
              <a:ext uri="{FF2B5EF4-FFF2-40B4-BE49-F238E27FC236}">
                <a16:creationId xmlns:a16="http://schemas.microsoft.com/office/drawing/2014/main" id="{842E91FC-11F5-4E8C-859F-BCD54E73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/>
          <a:stretch/>
        </p:blipFill>
        <p:spPr bwMode="auto">
          <a:xfrm>
            <a:off x="10086110" y="1549385"/>
            <a:ext cx="2113176" cy="158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 E BIVARIADA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77095"/>
            <a:ext cx="9269236" cy="127650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8595" y="1671846"/>
            <a:ext cx="903099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Gasto no cartão</a:t>
            </a:r>
          </a:p>
          <a:p>
            <a:endParaRPr lang="pt-BR" sz="5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As informações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gastos no cartão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tanto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anual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como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máximo e médio,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distribuições assimétricas acentuadas à direita,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a presença de vários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outliers superiores. 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Para 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gasto médio (mensal)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metade dos clientes gastaram por mês um valor inferior a ~R$220, sendo que os 25% dos clientes que mais gastaram, o valor foi acima de ~R$6,6k. </a:t>
            </a:r>
            <a:endParaRPr lang="pt-BR" sz="11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BAD417B-21A3-4BDB-9632-91B355D52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0" y="1587600"/>
            <a:ext cx="1065600" cy="1065600"/>
          </a:xfrm>
          <a:prstGeom prst="ellipse">
            <a:avLst/>
          </a:prstGeom>
        </p:spPr>
      </p:pic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6A5382BB-C7BC-457B-AD21-0D351A912833}"/>
              </a:ext>
            </a:extLst>
          </p:cNvPr>
          <p:cNvSpPr txBox="1"/>
          <p:nvPr/>
        </p:nvSpPr>
        <p:spPr>
          <a:xfrm>
            <a:off x="400059" y="2870106"/>
            <a:ext cx="170536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cartão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Valor Compra Anual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 Máximo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 Médio</a:t>
            </a:r>
          </a:p>
        </p:txBody>
      </p:sp>
      <p:sp>
        <p:nvSpPr>
          <p:cNvPr id="23" name="Botão de Ação: Obter Informações 2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02908F5-2E69-47E0-A2B4-653D82BBACBF}"/>
              </a:ext>
            </a:extLst>
          </p:cNvPr>
          <p:cNvSpPr/>
          <p:nvPr/>
        </p:nvSpPr>
        <p:spPr>
          <a:xfrm>
            <a:off x="2938595" y="3032717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72E060D-6DF4-4987-BC38-A621EF110F8E}"/>
              </a:ext>
            </a:extLst>
          </p:cNvPr>
          <p:cNvSpPr/>
          <p:nvPr/>
        </p:nvSpPr>
        <p:spPr>
          <a:xfrm>
            <a:off x="3289231" y="3053851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C18988C0-5A09-44DE-B367-13EC0F63F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2139"/>
              </p:ext>
            </p:extLst>
          </p:nvPr>
        </p:nvGraphicFramePr>
        <p:xfrm>
          <a:off x="2922764" y="3897066"/>
          <a:ext cx="5013924" cy="1015663"/>
        </p:xfrm>
        <a:graphic>
          <a:graphicData uri="http://schemas.openxmlformats.org/drawingml/2006/table">
            <a:tbl>
              <a:tblPr/>
              <a:tblGrid>
                <a:gridCol w="1363541">
                  <a:extLst>
                    <a:ext uri="{9D8B030D-6E8A-4147-A177-3AD203B41FA5}">
                      <a16:colId xmlns:a16="http://schemas.microsoft.com/office/drawing/2014/main" val="14696119"/>
                    </a:ext>
                  </a:extLst>
                </a:gridCol>
                <a:gridCol w="1068810">
                  <a:extLst>
                    <a:ext uri="{9D8B030D-6E8A-4147-A177-3AD203B41FA5}">
                      <a16:colId xmlns:a16="http://schemas.microsoft.com/office/drawing/2014/main" val="17076993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94860283"/>
                    </a:ext>
                  </a:extLst>
                </a:gridCol>
                <a:gridCol w="1362373">
                  <a:extLst>
                    <a:ext uri="{9D8B030D-6E8A-4147-A177-3AD203B41FA5}">
                      <a16:colId xmlns:a16="http://schemas.microsoft.com/office/drawing/2014/main" val="3196271066"/>
                    </a:ext>
                  </a:extLst>
                </a:gridCol>
              </a:tblGrid>
              <a:tr h="289348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Gasto Máximo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Gasto Médio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Valor Compra Anual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1216042"/>
                  </a:ext>
                </a:extLst>
              </a:tr>
              <a:tr h="227344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Gasto Máximo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1,00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47927"/>
                  </a:ext>
                </a:extLst>
              </a:tr>
              <a:tr h="278069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Gasto Médio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9C0006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1,00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356990"/>
                  </a:ext>
                </a:extLst>
              </a:tr>
              <a:tr h="220902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Valor Compra Anual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9C0006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9C0006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1,00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978639"/>
                  </a:ext>
                </a:extLst>
              </a:tr>
            </a:tbl>
          </a:graphicData>
        </a:graphic>
      </p:graphicFrame>
      <p:sp>
        <p:nvSpPr>
          <p:cNvPr id="27" name="Retângulo 26">
            <a:extLst>
              <a:ext uri="{FF2B5EF4-FFF2-40B4-BE49-F238E27FC236}">
                <a16:creationId xmlns:a16="http://schemas.microsoft.com/office/drawing/2014/main" id="{8C7EBE92-0561-44DD-9BF6-7F3F4DB7E7E2}"/>
              </a:ext>
            </a:extLst>
          </p:cNvPr>
          <p:cNvSpPr/>
          <p:nvPr/>
        </p:nvSpPr>
        <p:spPr>
          <a:xfrm>
            <a:off x="8113872" y="3906179"/>
            <a:ext cx="36905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Fortíssima correlação entre as 3 variáveis.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0.99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Usaremos 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Gasto Médio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</p:spTree>
    <p:extLst>
      <p:ext uri="{BB962C8B-B14F-4D97-AF65-F5344CB8AC3E}">
        <p14:creationId xmlns:p14="http://schemas.microsoft.com/office/powerpoint/2010/main" val="120118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77095"/>
            <a:ext cx="9269236" cy="112151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52450" y="1651528"/>
            <a:ext cx="856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Risco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7 grupos de risco,  91% dos clientes se concentram nos grupos 0 (Score de crédito ruim) e 1 (score de crédito baixo).</a:t>
            </a:r>
          </a:p>
          <a:p>
            <a:endParaRPr lang="pt-BR" sz="1200" dirty="0">
              <a:latin typeface="Open Sans" panose="020B0604020202020204"/>
            </a:endParaRPr>
          </a:p>
          <a:p>
            <a:r>
              <a:rPr lang="pt-BR" sz="1100" dirty="0">
                <a:solidFill>
                  <a:schemeClr val="bg1"/>
                </a:solidFill>
                <a:latin typeface="Open Sans" panose="020B0604020202020204"/>
              </a:rPr>
              <a:t>Os grupos 5 e 8 são categorias sem descrição. Foi checado com a área de negócios e são grupos específicos de clientes bons que existiam no passado que deveriam ser agrupados com o grupo 4.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EBF01E73-088D-4E0B-934D-B6C6D0E90CC5}"/>
              </a:ext>
            </a:extLst>
          </p:cNvPr>
          <p:cNvSpPr txBox="1"/>
          <p:nvPr/>
        </p:nvSpPr>
        <p:spPr>
          <a:xfrm>
            <a:off x="463938" y="3106345"/>
            <a:ext cx="1503895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de risco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 de Risco</a:t>
            </a: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B6817F7-5771-4A73-A5DC-91C373D38A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1" y="1720803"/>
            <a:ext cx="1119809" cy="1119809"/>
          </a:xfrm>
          <a:prstGeom prst="ellipse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74DDDBC3-AEBC-4DA3-AC47-C1D45D17A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078244"/>
              </p:ext>
            </p:extLst>
          </p:nvPr>
        </p:nvGraphicFramePr>
        <p:xfrm>
          <a:off x="2952450" y="3106345"/>
          <a:ext cx="6719442" cy="1602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1578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atrasou o pagamento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 atrasou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49737E-560D-4F82-8A7B-599CAB0F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6" y="2233431"/>
            <a:ext cx="1065600" cy="1065600"/>
          </a:xfrm>
          <a:prstGeom prst="ellipse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38DEEDB9-C4BA-47BE-A803-F1C6A2AA0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705570"/>
              </p:ext>
            </p:extLst>
          </p:nvPr>
        </p:nvGraphicFramePr>
        <p:xfrm>
          <a:off x="2157134" y="2141710"/>
          <a:ext cx="4697916" cy="3097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Dos 891 clientes da base, 39% atrasaram o pagamento nos próximos 60 dias.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6422110" y="3203474"/>
            <a:ext cx="3525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taxa real de inadimplência na base de dados é de 2%, porém para o estudo foi construída uma base amostral em que 39% dos clientes são inadimplentes.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1897521" y="1577095"/>
            <a:ext cx="6941127" cy="273382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Inadimplencia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2133594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evento de inadimplência: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Botão de Ação: Obter Informações 2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6BC50D7-EF83-44C3-B848-332E7F530556}"/>
              </a:ext>
            </a:extLst>
          </p:cNvPr>
          <p:cNvSpPr/>
          <p:nvPr/>
        </p:nvSpPr>
        <p:spPr>
          <a:xfrm>
            <a:off x="2744900" y="3776241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DFC4BD-D8C9-4C24-B372-A41F14AE936D}"/>
              </a:ext>
            </a:extLst>
          </p:cNvPr>
          <p:cNvSpPr/>
          <p:nvPr/>
        </p:nvSpPr>
        <p:spPr>
          <a:xfrm>
            <a:off x="3068900" y="3808449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83A8888-8B8F-4DF8-A0E8-7E85E5A9BAB4}"/>
              </a:ext>
            </a:extLst>
          </p:cNvPr>
          <p:cNvSpPr/>
          <p:nvPr/>
        </p:nvSpPr>
        <p:spPr>
          <a:xfrm>
            <a:off x="1897521" y="4359664"/>
            <a:ext cx="69411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0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informações foram validadas pela área de negócio e fazem sentido para o comportamento de inadimplência.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006C0B0-A943-4E7A-B972-99E82B123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29552"/>
              </p:ext>
            </p:extLst>
          </p:nvPr>
        </p:nvGraphicFramePr>
        <p:xfrm>
          <a:off x="2744900" y="2351463"/>
          <a:ext cx="5247138" cy="1114425"/>
        </p:xfrm>
        <a:graphic>
          <a:graphicData uri="http://schemas.openxmlformats.org/drawingml/2006/table">
            <a:tbl>
              <a:tblPr/>
              <a:tblGrid>
                <a:gridCol w="1224955">
                  <a:extLst>
                    <a:ext uri="{9D8B030D-6E8A-4147-A177-3AD203B41FA5}">
                      <a16:colId xmlns:a16="http://schemas.microsoft.com/office/drawing/2014/main" val="3699370587"/>
                    </a:ext>
                  </a:extLst>
                </a:gridCol>
                <a:gridCol w="4022183">
                  <a:extLst>
                    <a:ext uri="{9D8B030D-6E8A-4147-A177-3AD203B41FA5}">
                      <a16:colId xmlns:a16="http://schemas.microsoft.com/office/drawing/2014/main" val="195213463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Variável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Intepretação em relação a inadimplência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665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Sexo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Homens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4548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UF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RS, MG, PR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050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G. Econômico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Baixa atividade e Alta atividade de canais físicos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2006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G. Risco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Piores escores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213673"/>
                  </a:ext>
                </a:extLst>
              </a:tr>
            </a:tbl>
          </a:graphicData>
        </a:graphic>
      </p:graphicFrame>
      <p:pic>
        <p:nvPicPr>
          <p:cNvPr id="6146" name="Picture 2" descr="man in maroon zip-up jacket walking near building">
            <a:extLst>
              <a:ext uri="{FF2B5EF4-FFF2-40B4-BE49-F238E27FC236}">
                <a16:creationId xmlns:a16="http://schemas.microsoft.com/office/drawing/2014/main" id="{428630ED-5333-4673-963A-E4D12E94D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11226" r="19174" b="27425"/>
          <a:stretch/>
        </p:blipFill>
        <p:spPr bwMode="auto">
          <a:xfrm>
            <a:off x="0" y="1577095"/>
            <a:ext cx="1898290" cy="27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400005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resposta: amostra aleatória do grupo 0 e total de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329 inadimplentes (target =1)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329 adimplentes (target =0)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70% aleatório para treino e 30%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460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198 clientes</a:t>
            </a: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Holding Credit Card">
            <a:extLst>
              <a:ext uri="{FF2B5EF4-FFF2-40B4-BE49-F238E27FC236}">
                <a16:creationId xmlns:a16="http://schemas.microsoft.com/office/drawing/2014/main" id="{85BA7435-7E18-4D59-84FE-475E51F45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r="14609"/>
          <a:stretch/>
        </p:blipFill>
        <p:spPr bwMode="auto">
          <a:xfrm>
            <a:off x="4409973" y="0"/>
            <a:ext cx="7784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18/05/2020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4" y="3590499"/>
            <a:ext cx="5456681" cy="11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Preditivo de Inadimplência</a:t>
            </a:r>
          </a:p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Clientes Pessoa Física</a:t>
            </a:r>
          </a:p>
          <a:p>
            <a:r>
              <a:rPr lang="pt-BR" sz="1600" b="0" dirty="0">
                <a:solidFill>
                  <a:srgbClr val="434343"/>
                </a:solidFill>
              </a:rPr>
              <a:t>Produto financeiro: Cartão de Crédito</a:t>
            </a:r>
          </a:p>
          <a:p>
            <a:endParaRPr lang="pt-BR" sz="1600" b="0" dirty="0">
              <a:solidFill>
                <a:schemeClr val="bg1"/>
              </a:solidFill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704344D-754A-43E6-8FA4-948AD56A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745482"/>
              </p:ext>
            </p:extLst>
          </p:nvPr>
        </p:nvGraphicFramePr>
        <p:xfrm>
          <a:off x="508001" y="2839258"/>
          <a:ext cx="9574141" cy="2826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9385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2190083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  <a:gridCol w="1372831">
                  <a:extLst>
                    <a:ext uri="{9D8B030D-6E8A-4147-A177-3AD203B41FA5}">
                      <a16:colId xmlns:a16="http://schemas.microsoft.com/office/drawing/2014/main" val="1922228160"/>
                    </a:ext>
                  </a:extLst>
                </a:gridCol>
                <a:gridCol w="3871842">
                  <a:extLst>
                    <a:ext uri="{9D8B030D-6E8A-4147-A177-3AD203B41FA5}">
                      <a16:colId xmlns:a16="http://schemas.microsoft.com/office/drawing/2014/main" val="1658780969"/>
                    </a:ext>
                  </a:extLst>
                </a:gridCol>
              </a:tblGrid>
              <a:tr h="274048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Variável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Categoria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Open Sans" panose="020B0604020202020204"/>
                        </a:rPr>
                        <a:t>Coeficiente (</a:t>
                      </a:r>
                      <a:r>
                        <a:rPr lang="pt-BR" sz="1400" dirty="0"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pt-BR" sz="1400" dirty="0">
                          <a:latin typeface="Open Sans" panose="020B0604020202020204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Interpretação em relação à inadimplência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7404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Intercepto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480053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Grupo econômico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dirty="0">
                          <a:latin typeface="Open Sans" panose="020B0604020202020204"/>
                        </a:rPr>
                        <a:t>Alto índice de atividade financeira, que usam canais físicos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Baixo índice de atividade financeira é o grupo que possui maior propensão, seguido do grupo alta atividade financeira de canais físicos e sendo o menos propenso os de canais digitais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495381"/>
                  </a:ext>
                </a:extLst>
              </a:tr>
              <a:tr h="32238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Open Sans" panose="020B0604020202020204"/>
                        </a:rPr>
                        <a:t>Baixo índice de atividade financeira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1,86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pt-BR" sz="1200" dirty="0">
                        <a:latin typeface="Open Sans" panose="020B06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157993"/>
                  </a:ext>
                </a:extLst>
              </a:tr>
              <a:tr h="38291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Sexo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Mulher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-2,67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Mulher possui menor propensão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16008"/>
                  </a:ext>
                </a:extLst>
              </a:tr>
              <a:tr h="38291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Grupo de Risco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Scores bons e ótimos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-1,34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Scores bons e ótimos possuem </a:t>
                      </a:r>
                      <a:r>
                        <a:rPr lang="pt-BR" sz="1200" dirty="0">
                          <a:latin typeface="Open Sans" panose="020B0604020202020204"/>
                        </a:rPr>
                        <a:t>menor propensão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346711"/>
                  </a:ext>
                </a:extLst>
              </a:tr>
              <a:tr h="27404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UF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Grupo MG e PR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Open Sans" panose="020B0604020202020204"/>
                        </a:rPr>
                        <a:t>O grupo RS é o de maior propensão, seguido do grupo MG e PR, e por fim as demais regiões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8318561"/>
                  </a:ext>
                </a:extLst>
              </a:tr>
              <a:tr h="274048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RS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pt-BR" sz="1200" dirty="0">
                        <a:latin typeface="Open Sans" panose="020B06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954970"/>
                  </a:ext>
                </a:extLst>
              </a:tr>
            </a:tbl>
          </a:graphicData>
        </a:graphic>
      </p:graphicFrame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inadimplente.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6136B8B-1C89-4BD0-AA5E-DC4478A5E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96" y="2088190"/>
            <a:ext cx="6455356" cy="3573646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6758"/>
            <a:ext cx="6758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evento de inadimplência.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209920" y="2450230"/>
            <a:ext cx="400418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variável Sexo, seguidas pelo Gasto Máximo, Grupo Econômico e Estado.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Perfil menos inadimplente: </a:t>
            </a: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mulheres, com gasto &lt;R$34.000/ano, de alta atividade financeira.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Perfil mais inadimplente: 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mulheres, com gasto &lt;R$34.000/ano, de baixa atividade financeira de RS.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 ENTRE TÉCNICAS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585004"/>
            <a:ext cx="12192001" cy="284726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2122020"/>
            <a:ext cx="6513031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ótimo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Regressão Logística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apresentou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melhor desempenho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em relação a Árvore de Decisão, com acerto geral de 77% e 82% de acerto de todos casos que de fato eram inadimplentes.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Além disso, a RL apresentou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mais estabilidade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quando comparamos os desempenhos das bases de treino e teste.</a:t>
            </a:r>
          </a:p>
        </p:txBody>
      </p:sp>
      <p:sp>
        <p:nvSpPr>
          <p:cNvPr id="16" name="Botão de Ação: Obter Informações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676F84-E16C-46CD-9ED4-0030ECECF3A9}"/>
              </a:ext>
            </a:extLst>
          </p:cNvPr>
          <p:cNvSpPr/>
          <p:nvPr/>
        </p:nvSpPr>
        <p:spPr>
          <a:xfrm>
            <a:off x="5103184" y="4002199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E7E5B5E1-DC65-4801-AE6A-4D7425C0B4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6592074"/>
              </p:ext>
            </p:extLst>
          </p:nvPr>
        </p:nvGraphicFramePr>
        <p:xfrm>
          <a:off x="89614" y="1646522"/>
          <a:ext cx="4837132" cy="2689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Retângulo 16">
            <a:extLst>
              <a:ext uri="{FF2B5EF4-FFF2-40B4-BE49-F238E27FC236}">
                <a16:creationId xmlns:a16="http://schemas.microsoft.com/office/drawing/2014/main" id="{8F1FE6FA-6181-4535-96A9-E82A412E3D80}"/>
              </a:ext>
            </a:extLst>
          </p:cNvPr>
          <p:cNvSpPr/>
          <p:nvPr/>
        </p:nvSpPr>
        <p:spPr>
          <a:xfrm>
            <a:off x="5446975" y="4038769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do desempenho: Treino x Teste</a:t>
            </a:r>
          </a:p>
        </p:txBody>
      </p:sp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547916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494090"/>
            <a:ext cx="7352714" cy="406488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7.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Preliminares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541586"/>
            <a:ext cx="71268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(RL)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em comparação com a Árvore de Decisão,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78% acerto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geral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(excelente desempenho).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Também, mostrou-se ser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mais robusta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que a Árvore de Decisão, comparando os resultados das Bases de Treino e Teste.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10 variáveis disponíveis, apenas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</a:t>
            </a:r>
            <a:r>
              <a:rPr lang="pt-BR" sz="1400" b="1" baseline="300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*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foram testadas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modelo de RL, sendo elas: Sexo, Idade, UF, Região, G. Econômico, G. Risco e Gasto Médio.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 variáveis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compõe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explicam a inadimplência: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Sexo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Econômico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de Risco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1"/>
            <a:r>
              <a:rPr lang="pt-BR" sz="1200" baseline="300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*</a:t>
            </a:r>
            <a:r>
              <a:rPr lang="pt-BR" sz="900" baseline="300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variáveis excluídas do teste do modelo foram devido à alta granularidade de indivíduos dentro de uma categoria ou por apresentarem  altíssima correlação com outras variáveis a serem testadas no modelo.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170" name="Picture 2" descr="person holding credit card swipe machine">
            <a:extLst>
              <a:ext uri="{FF2B5EF4-FFF2-40B4-BE49-F238E27FC236}">
                <a16:creationId xmlns:a16="http://schemas.microsoft.com/office/drawing/2014/main" id="{FD96021E-CCB2-4D96-987B-E5D16B9D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5" r="23769"/>
          <a:stretch/>
        </p:blipFill>
        <p:spPr bwMode="auto">
          <a:xfrm>
            <a:off x="0" y="0"/>
            <a:ext cx="4045882" cy="68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28402" y="1887722"/>
            <a:ext cx="8063598" cy="3682612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869683"/>
              <a:ext cx="1028361" cy="15513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0" name="Picture 2" descr="Black and Gray Laptop Computer · Free Stock Photo">
            <a:extLst>
              <a:ext uri="{FF2B5EF4-FFF2-40B4-BE49-F238E27FC236}">
                <a16:creationId xmlns:a16="http://schemas.microsoft.com/office/drawing/2014/main" id="{1ECB4985-6C66-4E0C-9269-B7678746B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t="-145" r="42382" b="145"/>
          <a:stretch/>
        </p:blipFill>
        <p:spPr bwMode="auto">
          <a:xfrm>
            <a:off x="0" y="0"/>
            <a:ext cx="32319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A03F0F7-20F8-47BD-8DE3-851E72EBA622}"/>
              </a:ext>
            </a:extLst>
          </p:cNvPr>
          <p:cNvSpPr txBox="1">
            <a:spLocks/>
          </p:cNvSpPr>
          <p:nvPr/>
        </p:nvSpPr>
        <p:spPr>
          <a:xfrm>
            <a:off x="3721471" y="216017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8.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Futuros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A1FEC95F-B795-469B-854D-5D7F0DCD79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59AB2B00-8657-4B12-91C0-9E110375C6F8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63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Espaço Reservado para Número de Slide 4">
            <a:extLst>
              <a:ext uri="{FF2B5EF4-FFF2-40B4-BE49-F238E27FC236}">
                <a16:creationId xmlns:a16="http://schemas.microsoft.com/office/drawing/2014/main" id="{7FF0DDD2-5705-47C2-AF11-D2A2EAA4AC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3" name="Pentágono 12">
            <a:extLst>
              <a:ext uri="{FF2B5EF4-FFF2-40B4-BE49-F238E27FC236}">
                <a16:creationId xmlns:a16="http://schemas.microsoft.com/office/drawing/2014/main" id="{E29AE53B-B13D-4826-84ED-3AB2AB615FC3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B495081-32FC-40AE-BA18-85FA6B9F17D5}"/>
              </a:ext>
            </a:extLst>
          </p:cNvPr>
          <p:cNvSpPr txBox="1">
            <a:spLocks/>
          </p:cNvSpPr>
          <p:nvPr/>
        </p:nvSpPr>
        <p:spPr>
          <a:xfrm>
            <a:off x="3740150" y="3072383"/>
            <a:ext cx="47117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 </a:t>
            </a:r>
            <a:r>
              <a:rPr lang="en-US" sz="28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r>
              <a:rPr lang="en-US" sz="28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8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Complementares</a:t>
            </a:r>
            <a:r>
              <a:rPr lang="en-US" sz="28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402941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graphicFrame>
        <p:nvGraphicFramePr>
          <p:cNvPr id="19" name="Tabela 2">
            <a:extLst>
              <a:ext uri="{FF2B5EF4-FFF2-40B4-BE49-F238E27FC236}">
                <a16:creationId xmlns:a16="http://schemas.microsoft.com/office/drawing/2014/main" id="{3A39B0FB-67F7-4B5C-9224-C7C49D7B4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341726"/>
              </p:ext>
            </p:extLst>
          </p:nvPr>
        </p:nvGraphicFramePr>
        <p:xfrm>
          <a:off x="415420" y="918973"/>
          <a:ext cx="6359455" cy="51758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0795">
                  <a:extLst>
                    <a:ext uri="{9D8B030D-6E8A-4147-A177-3AD203B41FA5}">
                      <a16:colId xmlns:a16="http://schemas.microsoft.com/office/drawing/2014/main" val="369389674"/>
                    </a:ext>
                  </a:extLst>
                </a:gridCol>
                <a:gridCol w="4538660">
                  <a:extLst>
                    <a:ext uri="{9D8B030D-6E8A-4147-A177-3AD203B41FA5}">
                      <a16:colId xmlns:a16="http://schemas.microsoft.com/office/drawing/2014/main" val="2428667924"/>
                    </a:ext>
                  </a:extLst>
                </a:gridCol>
              </a:tblGrid>
              <a:tr h="331752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Open Sans" panose="020B0604020202020204"/>
                        </a:rPr>
                        <a:t>Variável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8259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Open Sans" panose="020B0604020202020204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Identificação do cliente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970944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Open Sans" panose="020B0604020202020204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Open Sans" panose="020B0604020202020204"/>
                        </a:rPr>
                        <a:t>0 – Não atrasou a fatura no cartão</a:t>
                      </a:r>
                    </a:p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1 – Atrasou a fatura no cartão (inadimplente)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490234"/>
                  </a:ext>
                </a:extLst>
              </a:tr>
              <a:tr h="761079">
                <a:tc>
                  <a:txBody>
                    <a:bodyPr/>
                    <a:lstStyle/>
                    <a:p>
                      <a:r>
                        <a:rPr lang="pt-BR" sz="1200" dirty="0" err="1">
                          <a:latin typeface="Open Sans" panose="020B0604020202020204"/>
                        </a:rPr>
                        <a:t>GrupoEconomico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1 – Alto índice de atividade financeira, que usam canais digitais</a:t>
                      </a:r>
                    </a:p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2 – Alto índice de atividade financeira, que usam canais físicos</a:t>
                      </a:r>
                    </a:p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3 – Baixo índice de atividade financeira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7739700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Sexo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Mulher ou homem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0237203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Idade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Idade do cliente (anos)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1376513"/>
                  </a:ext>
                </a:extLst>
              </a:tr>
              <a:tr h="546416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GrupoRisco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0 – Score de crédito ruim; 1- score de crédito baixo; 2 – Score de crédito médio; 3 – Score de crédito bom; 4 – Score de crédito ótimo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630740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ValorCompraAnual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Valor de compra anual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1108676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GastoMax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Valor de gasto máximo em uma compra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473621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GastoMedio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Valor gasto médio (mensal)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932915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UF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Estado de origem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9055842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CidadeResidencia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Cidade de residência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0021703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RegiaodoPais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Região do país que mora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189445"/>
                  </a:ext>
                </a:extLst>
              </a:tr>
            </a:tbl>
          </a:graphicData>
        </a:graphic>
      </p:graphicFrame>
      <p:sp>
        <p:nvSpPr>
          <p:cNvPr id="10" name="Botão de ação: Retornar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9CC4574-6D4A-4405-B388-BFF2F2383730}"/>
              </a:ext>
            </a:extLst>
          </p:cNvPr>
          <p:cNvSpPr/>
          <p:nvPr/>
        </p:nvSpPr>
        <p:spPr>
          <a:xfrm>
            <a:off x="6957026" y="578716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Descrição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685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cadastrais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155A00D-A20E-431A-A1AC-44F6C7548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2041966"/>
              </p:ext>
            </p:extLst>
          </p:nvPr>
        </p:nvGraphicFramePr>
        <p:xfrm>
          <a:off x="7683360" y="724880"/>
          <a:ext cx="3124390" cy="2584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1502700-6238-4807-AA6F-445F4B202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004948"/>
              </p:ext>
            </p:extLst>
          </p:nvPr>
        </p:nvGraphicFramePr>
        <p:xfrm>
          <a:off x="600357" y="3438294"/>
          <a:ext cx="4712492" cy="2747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D6D3D7A7-1DD2-4A3B-A941-97FF1BEC8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0567637"/>
              </p:ext>
            </p:extLst>
          </p:nvPr>
        </p:nvGraphicFramePr>
        <p:xfrm>
          <a:off x="504402" y="1088932"/>
          <a:ext cx="4712492" cy="2330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5887" y="3472244"/>
            <a:ext cx="5926113" cy="77453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3531178"/>
            <a:ext cx="5496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clientes possui alto índice de atividade financeira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Mulheres são a maioria da base de dados (65%)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clientes é da região Sudeste e Nordeste</a:t>
            </a:r>
          </a:p>
        </p:txBody>
      </p:sp>
      <p:sp>
        <p:nvSpPr>
          <p:cNvPr id="15" name="Botão de ação: Retornar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667930" y="369285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806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90D415FF-E78F-4A29-99DE-2F14CB3E4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077697"/>
              </p:ext>
            </p:extLst>
          </p:nvPr>
        </p:nvGraphicFramePr>
        <p:xfrm>
          <a:off x="358895" y="1088931"/>
          <a:ext cx="9644087" cy="3777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5359399"/>
            <a:ext cx="10195299" cy="77453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5418333"/>
            <a:ext cx="10163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MG e BA são os estados que possuem o maior número de clientes, seguido por SP e PR.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Existem muitas UF com baixa representatividade, sendo 11 das 27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UFs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com frequência menor ou igual a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variável cidade estava muito granular com poucos clientes por categorias e por isso não foi analisa.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cadastrais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57319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306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João da Silva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Pós-graduação Análise de Dados, Data Mining e Inteligência Artificial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5" name="Tabela 2">
            <a:extLst>
              <a:ext uri="{FF2B5EF4-FFF2-40B4-BE49-F238E27FC236}">
                <a16:creationId xmlns:a16="http://schemas.microsoft.com/office/drawing/2014/main" id="{D215A7CB-0844-441E-975E-BFCCB236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03495"/>
              </p:ext>
            </p:extLst>
          </p:nvPr>
        </p:nvGraphicFramePr>
        <p:xfrm>
          <a:off x="7369511" y="1604975"/>
          <a:ext cx="219931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562">
                  <a:extLst>
                    <a:ext uri="{9D8B030D-6E8A-4147-A177-3AD203B41FA5}">
                      <a16:colId xmlns:a16="http://schemas.microsoft.com/office/drawing/2014/main" val="369389674"/>
                    </a:ext>
                  </a:extLst>
                </a:gridCol>
                <a:gridCol w="1303754">
                  <a:extLst>
                    <a:ext uri="{9D8B030D-6E8A-4147-A177-3AD203B41FA5}">
                      <a16:colId xmlns:a16="http://schemas.microsoft.com/office/drawing/2014/main" val="2428667924"/>
                    </a:ext>
                  </a:extLst>
                </a:gridCol>
              </a:tblGrid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Medida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8259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Mínimo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970944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1º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490234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solidFill>
                            <a:srgbClr val="02BAB1"/>
                          </a:solidFill>
                          <a:latin typeface="Open Sans" panose="020B0604020202020204"/>
                        </a:rPr>
                        <a:t>Mediana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solidFill>
                            <a:srgbClr val="02BAB1"/>
                          </a:solidFill>
                          <a:latin typeface="Open Sans" panose="020B0604020202020204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421908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solidFill>
                            <a:srgbClr val="02BAB1"/>
                          </a:solidFill>
                          <a:latin typeface="Open Sans" panose="020B0604020202020204"/>
                        </a:rPr>
                        <a:t>Média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solidFill>
                            <a:srgbClr val="02BAB1"/>
                          </a:solidFill>
                          <a:latin typeface="Open Sans" panose="020B0604020202020204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78896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Open Sans" panose="020B0604020202020204"/>
                        </a:rPr>
                        <a:t>3º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2975061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Máximo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61456"/>
                  </a:ext>
                </a:extLst>
              </a:tr>
            </a:tbl>
          </a:graphicData>
        </a:graphic>
      </p:graphicFrame>
      <p:sp>
        <p:nvSpPr>
          <p:cNvPr id="16" name="Retângulo 15">
            <a:extLst>
              <a:ext uri="{FF2B5EF4-FFF2-40B4-BE49-F238E27FC236}">
                <a16:creationId xmlns:a16="http://schemas.microsoft.com/office/drawing/2014/main" id="{211A82E0-605F-46BB-912F-125C3623BB6B}"/>
              </a:ext>
            </a:extLst>
          </p:cNvPr>
          <p:cNvSpPr/>
          <p:nvPr/>
        </p:nvSpPr>
        <p:spPr>
          <a:xfrm>
            <a:off x="0" y="4355033"/>
            <a:ext cx="10195299" cy="9874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BA298BA-FABE-4DB6-85DF-95052DADD01F}"/>
              </a:ext>
            </a:extLst>
          </p:cNvPr>
          <p:cNvSpPr/>
          <p:nvPr/>
        </p:nvSpPr>
        <p:spPr>
          <a:xfrm>
            <a:off x="318365" y="4428145"/>
            <a:ext cx="92367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de dados é de clientes jovens, sendo metade dos clientes com menos de 26 anos e 75% dos clientes abaixo de 36.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Verificamos uma distribuição assimétrica à direita indicando poucos clientes com idades maiores.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idade mínima é 10 anos. Foi verificado com área de negócios e a data de nascimento foi digitada incorretamente, sendo a idade verdadeira 18 anos. </a:t>
            </a:r>
          </a:p>
        </p:txBody>
      </p:sp>
      <p:sp>
        <p:nvSpPr>
          <p:cNvPr id="18" name="Botão de ação: Retornar 1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D5ECBB9-37ED-45BC-9F6E-EE3D2ED03247}"/>
              </a:ext>
            </a:extLst>
          </p:cNvPr>
          <p:cNvSpPr/>
          <p:nvPr/>
        </p:nvSpPr>
        <p:spPr>
          <a:xfrm>
            <a:off x="9596843" y="465704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7C27332C-10E0-43E8-A8A6-F3AC81BF1F7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cadastrais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C19AB23-50DF-4874-BF89-2ED988588351}"/>
              </a:ext>
            </a:extLst>
          </p:cNvPr>
          <p:cNvGrpSpPr/>
          <p:nvPr/>
        </p:nvGrpSpPr>
        <p:grpSpPr>
          <a:xfrm>
            <a:off x="499778" y="1230564"/>
            <a:ext cx="5760000" cy="2776643"/>
            <a:chOff x="499778" y="1230564"/>
            <a:chExt cx="5760000" cy="2776643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78CAB772-156B-450D-9140-B162DF798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78" y="1230564"/>
              <a:ext cx="5760000" cy="2776643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05A29D0F-9FDD-486F-A100-DB94A4DDDF44}"/>
                </a:ext>
              </a:extLst>
            </p:cNvPr>
            <p:cNvSpPr/>
            <p:nvPr/>
          </p:nvSpPr>
          <p:spPr>
            <a:xfrm>
              <a:off x="4381500" y="3771900"/>
              <a:ext cx="10922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2897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5" name="Tabela 2">
            <a:extLst>
              <a:ext uri="{FF2B5EF4-FFF2-40B4-BE49-F238E27FC236}">
                <a16:creationId xmlns:a16="http://schemas.microsoft.com/office/drawing/2014/main" id="{D215A7CB-0844-441E-975E-BFCCB236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230530"/>
              </p:ext>
            </p:extLst>
          </p:nvPr>
        </p:nvGraphicFramePr>
        <p:xfrm>
          <a:off x="7468005" y="1580385"/>
          <a:ext cx="2414282" cy="2104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5129">
                  <a:extLst>
                    <a:ext uri="{9D8B030D-6E8A-4147-A177-3AD203B41FA5}">
                      <a16:colId xmlns:a16="http://schemas.microsoft.com/office/drawing/2014/main" val="369389674"/>
                    </a:ext>
                  </a:extLst>
                </a:gridCol>
                <a:gridCol w="1309153">
                  <a:extLst>
                    <a:ext uri="{9D8B030D-6E8A-4147-A177-3AD203B41FA5}">
                      <a16:colId xmlns:a16="http://schemas.microsoft.com/office/drawing/2014/main" val="2428667924"/>
                    </a:ext>
                  </a:extLst>
                </a:gridCol>
              </a:tblGrid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Medida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Valor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8259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Mínimo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970944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1º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68,9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490234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Mediana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221,2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421908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Média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9.683,4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78896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3º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6.579,8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2975061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Máximo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427.021,0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61456"/>
                  </a:ext>
                </a:extLst>
              </a:tr>
            </a:tbl>
          </a:graphicData>
        </a:graphic>
      </p:graphicFrame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2B0C788-CF96-4F1D-BC12-3C109912C5E3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cartão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A9540A-DEFE-4E8A-860F-2011C69238A8}"/>
              </a:ext>
            </a:extLst>
          </p:cNvPr>
          <p:cNvSpPr/>
          <p:nvPr/>
        </p:nvSpPr>
        <p:spPr>
          <a:xfrm>
            <a:off x="0" y="4355033"/>
            <a:ext cx="10195299" cy="9874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BC4A334-321E-4A24-8D78-EB0C238ADE5B}"/>
              </a:ext>
            </a:extLst>
          </p:cNvPr>
          <p:cNvSpPr/>
          <p:nvPr/>
        </p:nvSpPr>
        <p:spPr>
          <a:xfrm>
            <a:off x="318365" y="4518200"/>
            <a:ext cx="9236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gasto médio mensal possui distribuição assimétrica acentuada á direita, com a presença de vários outliers superiores, sendo metade dos clientes com gasto menor do que R$221,2, sendo que dos 25% dos clientes que mais gastaram, o valor foi acima de ~R$6,57k. A média fica totalmente distorcida devido a um único cliente que gastou em média quase R$427 mil reais por mês.</a:t>
            </a:r>
          </a:p>
        </p:txBody>
      </p:sp>
      <p:sp>
        <p:nvSpPr>
          <p:cNvPr id="21" name="Botão de ação: Retornar 2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D6328C6-DE92-44BB-A9A3-F71BB121C558}"/>
              </a:ext>
            </a:extLst>
          </p:cNvPr>
          <p:cNvSpPr/>
          <p:nvPr/>
        </p:nvSpPr>
        <p:spPr>
          <a:xfrm>
            <a:off x="9596843" y="465704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4A01752-6332-44BC-828B-EB91B4BEE190}"/>
              </a:ext>
            </a:extLst>
          </p:cNvPr>
          <p:cNvGrpSpPr/>
          <p:nvPr/>
        </p:nvGrpSpPr>
        <p:grpSpPr>
          <a:xfrm>
            <a:off x="389728" y="1411215"/>
            <a:ext cx="5760000" cy="2776644"/>
            <a:chOff x="389728" y="1411215"/>
            <a:chExt cx="5760000" cy="277664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B2FECFE-29A3-4F9A-918E-272CA9BA0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728" y="1411215"/>
              <a:ext cx="5760000" cy="2776644"/>
            </a:xfrm>
            <a:prstGeom prst="rect">
              <a:avLst/>
            </a:prstGeom>
          </p:spPr>
        </p:pic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BEA4EC6-DAEB-4C67-97C5-CD129051E278}"/>
                </a:ext>
              </a:extLst>
            </p:cNvPr>
            <p:cNvSpPr/>
            <p:nvPr/>
          </p:nvSpPr>
          <p:spPr>
            <a:xfrm>
              <a:off x="4356100" y="3937000"/>
              <a:ext cx="10922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49655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2;p13">
            <a:extLst>
              <a:ext uri="{FF2B5EF4-FFF2-40B4-BE49-F238E27FC236}">
                <a16:creationId xmlns:a16="http://schemas.microsoft.com/office/drawing/2014/main" id="{D4B1EBF9-E70C-43A8-A5AE-429D12AAB0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5" name="Tabela 2">
            <a:extLst>
              <a:ext uri="{FF2B5EF4-FFF2-40B4-BE49-F238E27FC236}">
                <a16:creationId xmlns:a16="http://schemas.microsoft.com/office/drawing/2014/main" id="{D215A7CB-0844-441E-975E-BFCCB236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74542"/>
              </p:ext>
            </p:extLst>
          </p:nvPr>
        </p:nvGraphicFramePr>
        <p:xfrm>
          <a:off x="7468005" y="1515522"/>
          <a:ext cx="2414282" cy="2128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5129">
                  <a:extLst>
                    <a:ext uri="{9D8B030D-6E8A-4147-A177-3AD203B41FA5}">
                      <a16:colId xmlns:a16="http://schemas.microsoft.com/office/drawing/2014/main" val="369389674"/>
                    </a:ext>
                  </a:extLst>
                </a:gridCol>
                <a:gridCol w="1309153">
                  <a:extLst>
                    <a:ext uri="{9D8B030D-6E8A-4147-A177-3AD203B41FA5}">
                      <a16:colId xmlns:a16="http://schemas.microsoft.com/office/drawing/2014/main" val="2428667924"/>
                    </a:ext>
                  </a:extLst>
                </a:gridCol>
              </a:tblGrid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Medida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Valor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8259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Mínimo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970944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1º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301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490234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Mediana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2.682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421908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Média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115.811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78896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3º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78.971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2975061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Máximo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5.123.372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61456"/>
                  </a:ext>
                </a:extLst>
              </a:tr>
            </a:tbl>
          </a:graphicData>
        </a:graphic>
      </p:graphicFrame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B2BA7F68-8214-4C95-A8AD-7FF329774A1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cartão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Espaço Reservado para Número de Slide 4">
            <a:extLst>
              <a:ext uri="{FF2B5EF4-FFF2-40B4-BE49-F238E27FC236}">
                <a16:creationId xmlns:a16="http://schemas.microsoft.com/office/drawing/2014/main" id="{DE5D6F26-2554-4F54-B85A-E2F43219C378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33AA5A16-B560-4D52-8E18-ADF75F31C5AF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50C65C0-513B-447E-A163-42B414FF4F61}"/>
              </a:ext>
            </a:extLst>
          </p:cNvPr>
          <p:cNvSpPr/>
          <p:nvPr/>
        </p:nvSpPr>
        <p:spPr>
          <a:xfrm>
            <a:off x="0" y="4720241"/>
            <a:ext cx="10195299" cy="55737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C4D1E28-0079-4676-914D-6B36EF062736}"/>
              </a:ext>
            </a:extLst>
          </p:cNvPr>
          <p:cNvSpPr/>
          <p:nvPr/>
        </p:nvSpPr>
        <p:spPr>
          <a:xfrm>
            <a:off x="318365" y="4857640"/>
            <a:ext cx="92367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4020202020204"/>
              </a:rPr>
              <a:t>Note que esta variável é função do gasto médio (mensal). Portanto, as interpretação desta variável é equivalente à Gasto Mensal.</a:t>
            </a:r>
          </a:p>
        </p:txBody>
      </p:sp>
      <p:sp>
        <p:nvSpPr>
          <p:cNvPr id="20" name="Botão de ação: Retornar 1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1E7F63E-989C-4DCC-8087-1BA0D29A3B48}"/>
              </a:ext>
            </a:extLst>
          </p:cNvPr>
          <p:cNvSpPr/>
          <p:nvPr/>
        </p:nvSpPr>
        <p:spPr>
          <a:xfrm>
            <a:off x="9596843" y="48510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0EDA466-F555-4CFB-905B-9319E8616FAE}"/>
              </a:ext>
            </a:extLst>
          </p:cNvPr>
          <p:cNvGrpSpPr/>
          <p:nvPr/>
        </p:nvGrpSpPr>
        <p:grpSpPr>
          <a:xfrm>
            <a:off x="755840" y="1375528"/>
            <a:ext cx="5760000" cy="2776643"/>
            <a:chOff x="755840" y="1375528"/>
            <a:chExt cx="5760000" cy="277664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0C14CB2-ABDE-4A6E-A1AB-DA0CD1DCD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840" y="1375528"/>
              <a:ext cx="5760000" cy="2776643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3E1A55D7-AB6F-4298-9CE5-BAC3758744F3}"/>
                </a:ext>
              </a:extLst>
            </p:cNvPr>
            <p:cNvSpPr/>
            <p:nvPr/>
          </p:nvSpPr>
          <p:spPr>
            <a:xfrm>
              <a:off x="4635500" y="3898900"/>
              <a:ext cx="10922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54460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5" name="Tabela 2">
            <a:extLst>
              <a:ext uri="{FF2B5EF4-FFF2-40B4-BE49-F238E27FC236}">
                <a16:creationId xmlns:a16="http://schemas.microsoft.com/office/drawing/2014/main" id="{D215A7CB-0844-441E-975E-BFCCB236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644130"/>
              </p:ext>
            </p:extLst>
          </p:nvPr>
        </p:nvGraphicFramePr>
        <p:xfrm>
          <a:off x="7468005" y="1580385"/>
          <a:ext cx="2414282" cy="2104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5129">
                  <a:extLst>
                    <a:ext uri="{9D8B030D-6E8A-4147-A177-3AD203B41FA5}">
                      <a16:colId xmlns:a16="http://schemas.microsoft.com/office/drawing/2014/main" val="369389674"/>
                    </a:ext>
                  </a:extLst>
                </a:gridCol>
                <a:gridCol w="1309153">
                  <a:extLst>
                    <a:ext uri="{9D8B030D-6E8A-4147-A177-3AD203B41FA5}">
                      <a16:colId xmlns:a16="http://schemas.microsoft.com/office/drawing/2014/main" val="2428667924"/>
                    </a:ext>
                  </a:extLst>
                </a:gridCol>
              </a:tblGrid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Medida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8259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Mínimo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970944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1º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490234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solidFill>
                            <a:srgbClr val="02BAB1"/>
                          </a:solidFill>
                          <a:latin typeface="Open Sans" panose="020B0604020202020204"/>
                        </a:rPr>
                        <a:t>Mediana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224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421908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Média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8.318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78896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Open Sans" panose="020B0604020202020204"/>
                        </a:rPr>
                        <a:t>3º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5.673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2975061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Máximo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366.029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61456"/>
                  </a:ext>
                </a:extLst>
              </a:tr>
            </a:tbl>
          </a:graphicData>
        </a:graphic>
      </p:graphicFrame>
      <p:sp>
        <p:nvSpPr>
          <p:cNvPr id="13" name="Retângulo 12">
            <a:extLst>
              <a:ext uri="{FF2B5EF4-FFF2-40B4-BE49-F238E27FC236}">
                <a16:creationId xmlns:a16="http://schemas.microsoft.com/office/drawing/2014/main" id="{C9001D87-C319-41A1-9F0E-3C25BD0A22D8}"/>
              </a:ext>
            </a:extLst>
          </p:cNvPr>
          <p:cNvSpPr/>
          <p:nvPr/>
        </p:nvSpPr>
        <p:spPr>
          <a:xfrm>
            <a:off x="0" y="4720241"/>
            <a:ext cx="10195299" cy="55737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23C9E9F-8F3D-402B-BCEF-17A87A001E7C}"/>
              </a:ext>
            </a:extLst>
          </p:cNvPr>
          <p:cNvSpPr/>
          <p:nvPr/>
        </p:nvSpPr>
        <p:spPr>
          <a:xfrm>
            <a:off x="318365" y="4857640"/>
            <a:ext cx="92367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4020202020204"/>
              </a:rPr>
              <a:t>Note que esta variável é função do gasto médio (mensal). Portanto, as interpretação desta variável é equivalente à Gasto Mensal.</a:t>
            </a:r>
          </a:p>
        </p:txBody>
      </p:sp>
      <p:sp>
        <p:nvSpPr>
          <p:cNvPr id="21" name="Botão de ação: Retornar 2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746F666-F9F1-407A-9A6F-E53C3CAE08B2}"/>
              </a:ext>
            </a:extLst>
          </p:cNvPr>
          <p:cNvSpPr/>
          <p:nvPr/>
        </p:nvSpPr>
        <p:spPr>
          <a:xfrm>
            <a:off x="9596843" y="48510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EC826DF-B631-4E7A-A759-A4A601D85B55}"/>
              </a:ext>
            </a:extLst>
          </p:cNvPr>
          <p:cNvGrpSpPr/>
          <p:nvPr/>
        </p:nvGrpSpPr>
        <p:grpSpPr>
          <a:xfrm>
            <a:off x="643547" y="1319711"/>
            <a:ext cx="5760000" cy="2776644"/>
            <a:chOff x="643547" y="1319711"/>
            <a:chExt cx="5760000" cy="277664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D3CD033A-2A0F-4F17-B98F-CEB834296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47" y="1319711"/>
              <a:ext cx="5760000" cy="2776644"/>
            </a:xfrm>
            <a:prstGeom prst="rect">
              <a:avLst/>
            </a:prstGeom>
          </p:spPr>
        </p:pic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B539828-22F5-4B1A-9659-A75E9D2ECCFD}"/>
                </a:ext>
              </a:extLst>
            </p:cNvPr>
            <p:cNvSpPr/>
            <p:nvPr/>
          </p:nvSpPr>
          <p:spPr>
            <a:xfrm>
              <a:off x="4635500" y="3898900"/>
              <a:ext cx="10922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3A505F44-C726-4823-B762-0DF316E614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cartão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944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E438A851-77FD-4512-AD30-B372B076AD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321698"/>
              </p:ext>
            </p:extLst>
          </p:nvPr>
        </p:nvGraphicFramePr>
        <p:xfrm>
          <a:off x="48134" y="1498175"/>
          <a:ext cx="4781737" cy="3280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2EBCD683-711A-44C6-8028-2AD74CDE9699}"/>
              </a:ext>
            </a:extLst>
          </p:cNvPr>
          <p:cNvSpPr/>
          <p:nvPr/>
        </p:nvSpPr>
        <p:spPr>
          <a:xfrm>
            <a:off x="832591" y="5276494"/>
            <a:ext cx="38778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Homens são mais inadimplentes do que as mulheres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83366AC-C135-43D6-B3AA-A7D4452DBBB6}"/>
              </a:ext>
            </a:extLst>
          </p:cNvPr>
          <p:cNvSpPr/>
          <p:nvPr/>
        </p:nvSpPr>
        <p:spPr>
          <a:xfrm>
            <a:off x="5718679" y="5084904"/>
            <a:ext cx="4041586" cy="67693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distribuição da Idade para o grupo inadimplente é ligeiramente maior, ou seja, os que atrasam tendem a ser um ligeiramente mais velhos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3786AFD-4E82-4F6A-892C-650DE475D600}"/>
              </a:ext>
            </a:extLst>
          </p:cNvPr>
          <p:cNvSpPr/>
          <p:nvPr/>
        </p:nvSpPr>
        <p:spPr>
          <a:xfrm>
            <a:off x="6799159" y="1631979"/>
            <a:ext cx="1319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Idade x Target</a:t>
            </a:r>
            <a:endParaRPr lang="pt-BR" sz="1400" dirty="0">
              <a:solidFill>
                <a:srgbClr val="434343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2E5783-D069-414C-B784-4553F1D9D946}"/>
              </a:ext>
            </a:extLst>
          </p:cNvPr>
          <p:cNvSpPr/>
          <p:nvPr/>
        </p:nvSpPr>
        <p:spPr>
          <a:xfrm>
            <a:off x="7129149" y="4126245"/>
            <a:ext cx="580572" cy="3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olegar apontando para cima">
            <a:extLst>
              <a:ext uri="{FF2B5EF4-FFF2-40B4-BE49-F238E27FC236}">
                <a16:creationId xmlns:a16="http://schemas.microsoft.com/office/drawing/2014/main" id="{1FE210AC-C1BA-4DC7-8C56-8E5025456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808" y="5276493"/>
            <a:ext cx="277000" cy="277000"/>
          </a:xfrm>
          <a:prstGeom prst="rect">
            <a:avLst/>
          </a:prstGeom>
        </p:spPr>
      </p:pic>
      <p:pic>
        <p:nvPicPr>
          <p:cNvPr id="25" name="Gráfico 24" descr="Polegar apontando para cima">
            <a:extLst>
              <a:ext uri="{FF2B5EF4-FFF2-40B4-BE49-F238E27FC236}">
                <a16:creationId xmlns:a16="http://schemas.microsoft.com/office/drawing/2014/main" id="{379072C8-53F2-4B13-A704-70AA27DF3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4393" y="5284869"/>
            <a:ext cx="277000" cy="277000"/>
          </a:xfrm>
          <a:prstGeom prst="rect">
            <a:avLst/>
          </a:prstGeom>
        </p:spPr>
      </p:pic>
      <p:pic>
        <p:nvPicPr>
          <p:cNvPr id="26" name="Gráfico 25" descr="Polegar apontando para cima">
            <a:extLst>
              <a:ext uri="{FF2B5EF4-FFF2-40B4-BE49-F238E27FC236}">
                <a16:creationId xmlns:a16="http://schemas.microsoft.com/office/drawing/2014/main" id="{4B41782F-5A5C-428C-B075-9073FA38A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492" y="2603999"/>
            <a:ext cx="277000" cy="277000"/>
          </a:xfrm>
          <a:prstGeom prst="rect">
            <a:avLst/>
          </a:prstGeom>
        </p:spPr>
      </p:pic>
      <p:pic>
        <p:nvPicPr>
          <p:cNvPr id="27" name="Gráfico 26" descr="Polegar apontando para cima">
            <a:extLst>
              <a:ext uri="{FF2B5EF4-FFF2-40B4-BE49-F238E27FC236}">
                <a16:creationId xmlns:a16="http://schemas.microsoft.com/office/drawing/2014/main" id="{04F5AB95-49E1-43E4-BC22-4BCCE111F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3492" y="2947709"/>
            <a:ext cx="277000" cy="277000"/>
          </a:xfrm>
          <a:prstGeom prst="rect">
            <a:avLst/>
          </a:prstGeom>
        </p:spPr>
      </p:pic>
      <p:pic>
        <p:nvPicPr>
          <p:cNvPr id="28" name="Gráfico 27" descr="Polegar apontando para cima">
            <a:extLst>
              <a:ext uri="{FF2B5EF4-FFF2-40B4-BE49-F238E27FC236}">
                <a16:creationId xmlns:a16="http://schemas.microsoft.com/office/drawing/2014/main" id="{CEAF1DD9-FA7C-4802-BE01-A8385D95D9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83492" y="3259633"/>
            <a:ext cx="277000" cy="277000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761159" y="2616489"/>
            <a:ext cx="1562822" cy="9662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dirty="0">
                <a:solidFill>
                  <a:srgbClr val="92D050"/>
                </a:solidFill>
                <a:latin typeface="Open Sans" panose="020B0604020202020204"/>
              </a:rPr>
              <a:t>Covariável parece explicar bem a resposta</a:t>
            </a:r>
          </a:p>
          <a:p>
            <a:r>
              <a:rPr lang="pt-BR" sz="900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r>
              <a:rPr lang="pt-BR" sz="900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365063" y="2274585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sp>
        <p:nvSpPr>
          <p:cNvPr id="31" name="Botão de ação: Retornar 30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759EE52E-B6B2-4674-9C10-F9FCF477CED4}"/>
              </a:ext>
            </a:extLst>
          </p:cNvPr>
          <p:cNvSpPr/>
          <p:nvPr/>
        </p:nvSpPr>
        <p:spPr>
          <a:xfrm>
            <a:off x="11743404" y="375714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CDF9F20-10CF-4200-9247-74B8E4914743}"/>
              </a:ext>
            </a:extLst>
          </p:cNvPr>
          <p:cNvGrpSpPr/>
          <p:nvPr/>
        </p:nvGrpSpPr>
        <p:grpSpPr>
          <a:xfrm>
            <a:off x="5155207" y="1701375"/>
            <a:ext cx="4314108" cy="2784941"/>
            <a:chOff x="5155207" y="1701375"/>
            <a:chExt cx="4314108" cy="2784941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6275E968-069F-4821-B374-7A9D4E89D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55207" y="1701375"/>
              <a:ext cx="4314108" cy="2784941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E461357-043E-4DC3-B786-C1F4A2F9687F}"/>
                </a:ext>
              </a:extLst>
            </p:cNvPr>
            <p:cNvSpPr txBox="1"/>
            <p:nvPr/>
          </p:nvSpPr>
          <p:spPr>
            <a:xfrm>
              <a:off x="6892385" y="4203722"/>
              <a:ext cx="10541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Target</a:t>
              </a:r>
            </a:p>
          </p:txBody>
        </p:sp>
      </p:grpSp>
      <p:sp>
        <p:nvSpPr>
          <p:cNvPr id="32" name="Retângulo 31">
            <a:extLst>
              <a:ext uri="{FF2B5EF4-FFF2-40B4-BE49-F238E27FC236}">
                <a16:creationId xmlns:a16="http://schemas.microsoft.com/office/drawing/2014/main" id="{76B95AE6-F1DC-4094-A7DD-7B4AA720CDDD}"/>
              </a:ext>
            </a:extLst>
          </p:cNvPr>
          <p:cNvSpPr/>
          <p:nvPr/>
        </p:nvSpPr>
        <p:spPr>
          <a:xfrm>
            <a:off x="6712242" y="1631979"/>
            <a:ext cx="1299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434343"/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pt-BR" dirty="0">
                <a:solidFill>
                  <a:srgbClr val="434343"/>
                </a:solidFill>
              </a:rPr>
              <a:t>Idade x Target</a:t>
            </a:r>
          </a:p>
        </p:txBody>
      </p:sp>
    </p:spTree>
    <p:extLst>
      <p:ext uri="{BB962C8B-B14F-4D97-AF65-F5344CB8AC3E}">
        <p14:creationId xmlns:p14="http://schemas.microsoft.com/office/powerpoint/2010/main" val="32527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pic>
        <p:nvPicPr>
          <p:cNvPr id="13" name="Gráfico 12" descr="Polegar apontando para cima">
            <a:extLst>
              <a:ext uri="{FF2B5EF4-FFF2-40B4-BE49-F238E27FC236}">
                <a16:creationId xmlns:a16="http://schemas.microsoft.com/office/drawing/2014/main" id="{0DE653E3-66D9-48F2-A7FE-40A70EB43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3492" y="2645564"/>
            <a:ext cx="277000" cy="277000"/>
          </a:xfrm>
          <a:prstGeom prst="rect">
            <a:avLst/>
          </a:prstGeom>
        </p:spPr>
      </p:pic>
      <p:pic>
        <p:nvPicPr>
          <p:cNvPr id="14" name="Gráfico 13" descr="Polegar apontando para cima">
            <a:extLst>
              <a:ext uri="{FF2B5EF4-FFF2-40B4-BE49-F238E27FC236}">
                <a16:creationId xmlns:a16="http://schemas.microsoft.com/office/drawing/2014/main" id="{99D332CA-470B-4B0B-AC70-99C7C319B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492" y="2947709"/>
            <a:ext cx="277000" cy="277000"/>
          </a:xfrm>
          <a:prstGeom prst="rect">
            <a:avLst/>
          </a:prstGeom>
        </p:spPr>
      </p:pic>
      <p:pic>
        <p:nvPicPr>
          <p:cNvPr id="17" name="Gráfico 16" descr="Polegar apontando para cima">
            <a:extLst>
              <a:ext uri="{FF2B5EF4-FFF2-40B4-BE49-F238E27FC236}">
                <a16:creationId xmlns:a16="http://schemas.microsoft.com/office/drawing/2014/main" id="{28F483CF-65BC-4E46-B239-32EF759FE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83492" y="3259633"/>
            <a:ext cx="277000" cy="277000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E174FB1-6B62-4C7A-936C-73E90C3B3390}"/>
              </a:ext>
            </a:extLst>
          </p:cNvPr>
          <p:cNvSpPr/>
          <p:nvPr/>
        </p:nvSpPr>
        <p:spPr>
          <a:xfrm>
            <a:off x="10761159" y="2616489"/>
            <a:ext cx="1562822" cy="9662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dirty="0">
                <a:solidFill>
                  <a:srgbClr val="92D050"/>
                </a:solidFill>
                <a:latin typeface="Open Sans" panose="020B0604020202020204"/>
              </a:rPr>
              <a:t>Covariável parece explicar bem a resposta</a:t>
            </a:r>
          </a:p>
          <a:p>
            <a:r>
              <a:rPr lang="pt-BR" sz="900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r>
              <a:rPr lang="pt-BR" sz="900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E85AF8E-073B-4B08-8041-AC0852F7D702}"/>
              </a:ext>
            </a:extLst>
          </p:cNvPr>
          <p:cNvSpPr/>
          <p:nvPr/>
        </p:nvSpPr>
        <p:spPr>
          <a:xfrm>
            <a:off x="10365063" y="2274585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644F04EF-FEA3-48E3-92D9-88506E1D6C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318186"/>
              </p:ext>
            </p:extLst>
          </p:nvPr>
        </p:nvGraphicFramePr>
        <p:xfrm>
          <a:off x="5520680" y="1575845"/>
          <a:ext cx="4630487" cy="343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E3357E60-7218-440D-B392-66F7C6D024A8}"/>
              </a:ext>
            </a:extLst>
          </p:cNvPr>
          <p:cNvSpPr/>
          <p:nvPr/>
        </p:nvSpPr>
        <p:spPr>
          <a:xfrm>
            <a:off x="5888868" y="5324123"/>
            <a:ext cx="4630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4020202020204"/>
              </a:rPr>
              <a:t>As </a:t>
            </a:r>
            <a:r>
              <a:rPr lang="pt-BR" sz="1200" dirty="0" err="1">
                <a:latin typeface="Open Sans" panose="020B0604020202020204"/>
              </a:rPr>
              <a:t>Ufs</a:t>
            </a:r>
            <a:r>
              <a:rPr lang="pt-BR" sz="1200" dirty="0">
                <a:latin typeface="Open Sans" panose="020B0604020202020204"/>
              </a:rPr>
              <a:t> foram agrupadas de acordo com a o percentual de inadimplência, demonstrando o percentual de inadimplência tem relação com o fator regional</a:t>
            </a:r>
          </a:p>
        </p:txBody>
      </p:sp>
      <p:pic>
        <p:nvPicPr>
          <p:cNvPr id="24" name="Gráfico 23" descr="Polegar apontando para cima">
            <a:extLst>
              <a:ext uri="{FF2B5EF4-FFF2-40B4-BE49-F238E27FC236}">
                <a16:creationId xmlns:a16="http://schemas.microsoft.com/office/drawing/2014/main" id="{5AAAFA6C-FF9B-47E6-AE4E-8EC89811B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1868" y="5508788"/>
            <a:ext cx="277000" cy="277000"/>
          </a:xfrm>
          <a:prstGeom prst="rect">
            <a:avLst/>
          </a:prstGeom>
        </p:spPr>
      </p:pic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B8B56F7F-AC51-43EB-8535-17EB38AE1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180353"/>
              </p:ext>
            </p:extLst>
          </p:nvPr>
        </p:nvGraphicFramePr>
        <p:xfrm>
          <a:off x="316837" y="1676683"/>
          <a:ext cx="4630487" cy="343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6" name="Retângulo 25">
            <a:extLst>
              <a:ext uri="{FF2B5EF4-FFF2-40B4-BE49-F238E27FC236}">
                <a16:creationId xmlns:a16="http://schemas.microsoft.com/office/drawing/2014/main" id="{ED16498C-CF8E-4DE2-A040-4FC29C769CF6}"/>
              </a:ext>
            </a:extLst>
          </p:cNvPr>
          <p:cNvSpPr/>
          <p:nvPr/>
        </p:nvSpPr>
        <p:spPr>
          <a:xfrm>
            <a:off x="767618" y="5324123"/>
            <a:ext cx="4630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região parece discriminar muito pouco, pois todas suas categorias possuem percentual de inadimplência próximo à média da base de 39% de inadimplência, com exceção da Centro Oeste</a:t>
            </a:r>
          </a:p>
        </p:txBody>
      </p:sp>
      <p:pic>
        <p:nvPicPr>
          <p:cNvPr id="27" name="Gráfico 26" descr="Polegar apontando para cima">
            <a:extLst>
              <a:ext uri="{FF2B5EF4-FFF2-40B4-BE49-F238E27FC236}">
                <a16:creationId xmlns:a16="http://schemas.microsoft.com/office/drawing/2014/main" id="{3A0D67CE-E3D0-48AF-93FF-CCBB727B1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6226" y="5508788"/>
            <a:ext cx="277000" cy="277000"/>
          </a:xfrm>
          <a:prstGeom prst="rect">
            <a:avLst/>
          </a:prstGeom>
        </p:spPr>
      </p:pic>
      <p:sp>
        <p:nvSpPr>
          <p:cNvPr id="28" name="Botão de ação: Retornar 27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76552453-B938-4599-B1E1-74AE36ABE1E7}"/>
              </a:ext>
            </a:extLst>
          </p:cNvPr>
          <p:cNvSpPr/>
          <p:nvPr/>
        </p:nvSpPr>
        <p:spPr>
          <a:xfrm>
            <a:off x="11743404" y="375714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9959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70F6620C-E52E-4141-AC04-2B97C6350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776128"/>
              </p:ext>
            </p:extLst>
          </p:nvPr>
        </p:nvGraphicFramePr>
        <p:xfrm>
          <a:off x="5714553" y="1656632"/>
          <a:ext cx="4649842" cy="3123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8E9F1654-F03D-4E6C-BE27-4C6939B5FC8C}"/>
              </a:ext>
            </a:extLst>
          </p:cNvPr>
          <p:cNvSpPr/>
          <p:nvPr/>
        </p:nvSpPr>
        <p:spPr>
          <a:xfrm>
            <a:off x="5947546" y="5324400"/>
            <a:ext cx="4496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As categorias de escore foram agrupadas segundo o percentual de inadimplência, sendo os escores ruins baixos é médios aqueles que possuem maior percentual de inadimplência</a:t>
            </a:r>
          </a:p>
        </p:txBody>
      </p:sp>
      <p:pic>
        <p:nvPicPr>
          <p:cNvPr id="16" name="Gráfico 15" descr="Polegar apontando para cima">
            <a:extLst>
              <a:ext uri="{FF2B5EF4-FFF2-40B4-BE49-F238E27FC236}">
                <a16:creationId xmlns:a16="http://schemas.microsoft.com/office/drawing/2014/main" id="{7C9F60CE-65CC-4D44-8DE4-D01DF98AC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283" y="5513343"/>
            <a:ext cx="277000" cy="277000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46A9CDB7-61A1-4845-8CDB-D6812D8255D5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pic>
        <p:nvPicPr>
          <p:cNvPr id="26" name="Gráfico 25" descr="Polegar apontando para cima">
            <a:extLst>
              <a:ext uri="{FF2B5EF4-FFF2-40B4-BE49-F238E27FC236}">
                <a16:creationId xmlns:a16="http://schemas.microsoft.com/office/drawing/2014/main" id="{D66216DE-7F47-4A20-9013-92D915E57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3492" y="2645564"/>
            <a:ext cx="277000" cy="277000"/>
          </a:xfrm>
          <a:prstGeom prst="rect">
            <a:avLst/>
          </a:prstGeom>
        </p:spPr>
      </p:pic>
      <p:pic>
        <p:nvPicPr>
          <p:cNvPr id="29" name="Gráfico 28" descr="Polegar apontando para cima">
            <a:extLst>
              <a:ext uri="{FF2B5EF4-FFF2-40B4-BE49-F238E27FC236}">
                <a16:creationId xmlns:a16="http://schemas.microsoft.com/office/drawing/2014/main" id="{F2B97917-C960-4399-9A1D-80260BBE3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3492" y="2947709"/>
            <a:ext cx="277000" cy="277000"/>
          </a:xfrm>
          <a:prstGeom prst="rect">
            <a:avLst/>
          </a:prstGeom>
        </p:spPr>
      </p:pic>
      <p:pic>
        <p:nvPicPr>
          <p:cNvPr id="30" name="Gráfico 29" descr="Polegar apontando para cima">
            <a:extLst>
              <a:ext uri="{FF2B5EF4-FFF2-40B4-BE49-F238E27FC236}">
                <a16:creationId xmlns:a16="http://schemas.microsoft.com/office/drawing/2014/main" id="{5A1FF4B6-4D62-4384-A65D-A25CCBCC4E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3492" y="3259633"/>
            <a:ext cx="277000" cy="277000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77D05F6-E200-40AA-BB06-DD4F8D92CDDA}"/>
              </a:ext>
            </a:extLst>
          </p:cNvPr>
          <p:cNvSpPr/>
          <p:nvPr/>
        </p:nvSpPr>
        <p:spPr>
          <a:xfrm>
            <a:off x="10761159" y="2616489"/>
            <a:ext cx="1562822" cy="9662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dirty="0">
                <a:solidFill>
                  <a:srgbClr val="92D050"/>
                </a:solidFill>
                <a:latin typeface="Open Sans" panose="020B0604020202020204"/>
              </a:rPr>
              <a:t>Covariável parece explicar bem a resposta</a:t>
            </a:r>
          </a:p>
          <a:p>
            <a:r>
              <a:rPr lang="pt-BR" sz="900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r>
              <a:rPr lang="pt-BR" sz="900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16A39A88-D7FF-42B4-9438-67DF609D55A9}"/>
              </a:ext>
            </a:extLst>
          </p:cNvPr>
          <p:cNvSpPr/>
          <p:nvPr/>
        </p:nvSpPr>
        <p:spPr>
          <a:xfrm>
            <a:off x="10365063" y="2274585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graphicFrame>
        <p:nvGraphicFramePr>
          <p:cNvPr id="34" name="Gráfico 33">
            <a:extLst>
              <a:ext uri="{FF2B5EF4-FFF2-40B4-BE49-F238E27FC236}">
                <a16:creationId xmlns:a16="http://schemas.microsoft.com/office/drawing/2014/main" id="{F588B906-9266-4795-9CC4-3802F90A1B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3732162"/>
              </p:ext>
            </p:extLst>
          </p:nvPr>
        </p:nvGraphicFramePr>
        <p:xfrm>
          <a:off x="360000" y="1656632"/>
          <a:ext cx="4642451" cy="3443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5" name="Retângulo 34">
            <a:extLst>
              <a:ext uri="{FF2B5EF4-FFF2-40B4-BE49-F238E27FC236}">
                <a16:creationId xmlns:a16="http://schemas.microsoft.com/office/drawing/2014/main" id="{A2CCFA68-F5B7-4907-871F-AC3859D6E272}"/>
              </a:ext>
            </a:extLst>
          </p:cNvPr>
          <p:cNvSpPr/>
          <p:nvPr/>
        </p:nvSpPr>
        <p:spPr>
          <a:xfrm>
            <a:off x="754544" y="5513344"/>
            <a:ext cx="46304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Grupo com menor índice de atividade são mais inadimplentes</a:t>
            </a:r>
          </a:p>
        </p:txBody>
      </p:sp>
      <p:pic>
        <p:nvPicPr>
          <p:cNvPr id="36" name="Gráfico 35" descr="Polegar apontando para cima">
            <a:extLst>
              <a:ext uri="{FF2B5EF4-FFF2-40B4-BE49-F238E27FC236}">
                <a16:creationId xmlns:a16="http://schemas.microsoft.com/office/drawing/2014/main" id="{0A391473-6563-42B8-BDD0-98C7F179B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4553" y="5509065"/>
            <a:ext cx="277000" cy="277000"/>
          </a:xfrm>
          <a:prstGeom prst="rect">
            <a:avLst/>
          </a:prstGeom>
        </p:spPr>
      </p:pic>
      <p:sp>
        <p:nvSpPr>
          <p:cNvPr id="37" name="Botão de ação: Retornar 36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7B81944F-E1D6-42BC-9072-BE85C60B5EA7}"/>
              </a:ext>
            </a:extLst>
          </p:cNvPr>
          <p:cNvSpPr/>
          <p:nvPr/>
        </p:nvSpPr>
        <p:spPr>
          <a:xfrm>
            <a:off x="11743404" y="375714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994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46A9CDB7-61A1-4845-8CDB-D6812D8255D5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pic>
        <p:nvPicPr>
          <p:cNvPr id="26" name="Gráfico 25" descr="Polegar apontando para cima">
            <a:extLst>
              <a:ext uri="{FF2B5EF4-FFF2-40B4-BE49-F238E27FC236}">
                <a16:creationId xmlns:a16="http://schemas.microsoft.com/office/drawing/2014/main" id="{D66216DE-7F47-4A20-9013-92D915E5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3492" y="2645564"/>
            <a:ext cx="277000" cy="277000"/>
          </a:xfrm>
          <a:prstGeom prst="rect">
            <a:avLst/>
          </a:prstGeom>
        </p:spPr>
      </p:pic>
      <p:pic>
        <p:nvPicPr>
          <p:cNvPr id="29" name="Gráfico 28" descr="Polegar apontando para cima">
            <a:extLst>
              <a:ext uri="{FF2B5EF4-FFF2-40B4-BE49-F238E27FC236}">
                <a16:creationId xmlns:a16="http://schemas.microsoft.com/office/drawing/2014/main" id="{F2B97917-C960-4399-9A1D-80260BBE3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492" y="2947709"/>
            <a:ext cx="277000" cy="277000"/>
          </a:xfrm>
          <a:prstGeom prst="rect">
            <a:avLst/>
          </a:prstGeom>
        </p:spPr>
      </p:pic>
      <p:pic>
        <p:nvPicPr>
          <p:cNvPr id="30" name="Gráfico 29" descr="Polegar apontando para cima">
            <a:extLst>
              <a:ext uri="{FF2B5EF4-FFF2-40B4-BE49-F238E27FC236}">
                <a16:creationId xmlns:a16="http://schemas.microsoft.com/office/drawing/2014/main" id="{5A1FF4B6-4D62-4384-A65D-A25CCBCC4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83492" y="3259633"/>
            <a:ext cx="277000" cy="277000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77D05F6-E200-40AA-BB06-DD4F8D92CDDA}"/>
              </a:ext>
            </a:extLst>
          </p:cNvPr>
          <p:cNvSpPr/>
          <p:nvPr/>
        </p:nvSpPr>
        <p:spPr>
          <a:xfrm>
            <a:off x="10761159" y="2616489"/>
            <a:ext cx="1562822" cy="9662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dirty="0">
                <a:solidFill>
                  <a:srgbClr val="92D050"/>
                </a:solidFill>
                <a:latin typeface="Open Sans" panose="020B0604020202020204"/>
              </a:rPr>
              <a:t>Covariável parece explicar bem a resposta</a:t>
            </a:r>
          </a:p>
          <a:p>
            <a:r>
              <a:rPr lang="pt-BR" sz="900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r>
              <a:rPr lang="pt-BR" sz="900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16A39A88-D7FF-42B4-9438-67DF609D55A9}"/>
              </a:ext>
            </a:extLst>
          </p:cNvPr>
          <p:cNvSpPr/>
          <p:nvPr/>
        </p:nvSpPr>
        <p:spPr>
          <a:xfrm>
            <a:off x="10365063" y="2274585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36" name="Gráfico 35" descr="Polegar apontando para cima">
            <a:extLst>
              <a:ext uri="{FF2B5EF4-FFF2-40B4-BE49-F238E27FC236}">
                <a16:creationId xmlns:a16="http://schemas.microsoft.com/office/drawing/2014/main" id="{0A391473-6563-42B8-BDD0-98C7F179B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439" y="5509065"/>
            <a:ext cx="277000" cy="277000"/>
          </a:xfrm>
          <a:prstGeom prst="rect">
            <a:avLst/>
          </a:prstGeom>
        </p:spPr>
      </p:pic>
      <p:sp>
        <p:nvSpPr>
          <p:cNvPr id="24" name="Botão de ação: Retornar 2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D1E7A2A8-7EEE-46C5-B72B-C107E60765BA}"/>
              </a:ext>
            </a:extLst>
          </p:cNvPr>
          <p:cNvSpPr/>
          <p:nvPr/>
        </p:nvSpPr>
        <p:spPr>
          <a:xfrm>
            <a:off x="11743404" y="375714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7D37B04-7DB5-4808-A3D2-F78F9AFD5E61}"/>
              </a:ext>
            </a:extLst>
          </p:cNvPr>
          <p:cNvSpPr/>
          <p:nvPr/>
        </p:nvSpPr>
        <p:spPr>
          <a:xfrm>
            <a:off x="966621" y="5324400"/>
            <a:ext cx="8937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Clientes que inadimplentes parecem gastar (média mensal) um pouco mais em relação aos não inadimplentes, indicando muitas vezes o uso do cartão acima de suas possibilidades de pagamento.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Para melhor visualização do gráfico, foi mostrado os gasto médio mensal de até R$100.000.</a:t>
            </a:r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2316AF6-9406-4286-81DF-CE5BE3A8E197}"/>
              </a:ext>
            </a:extLst>
          </p:cNvPr>
          <p:cNvGrpSpPr/>
          <p:nvPr/>
        </p:nvGrpSpPr>
        <p:grpSpPr>
          <a:xfrm>
            <a:off x="2880163" y="1634403"/>
            <a:ext cx="5110866" cy="3275708"/>
            <a:chOff x="2880163" y="1634403"/>
            <a:chExt cx="5110866" cy="327570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BD7720F5-F8D7-456E-8DA9-E50B913CDC89}"/>
                </a:ext>
              </a:extLst>
            </p:cNvPr>
            <p:cNvSpPr/>
            <p:nvPr/>
          </p:nvSpPr>
          <p:spPr>
            <a:xfrm>
              <a:off x="4499474" y="1634403"/>
              <a:ext cx="18722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srgbClr val="434343"/>
                  </a:solidFill>
                  <a:latin typeface="Open Sans" panose="020B0604020202020204"/>
                  <a:ea typeface="+mn-ea"/>
                  <a:cs typeface="+mn-cs"/>
                </a:defRPr>
              </a:pPr>
              <a:r>
                <a:rPr lang="pt-BR" dirty="0">
                  <a:solidFill>
                    <a:srgbClr val="434343"/>
                  </a:solidFill>
                </a:rPr>
                <a:t>Gasto Médio x Target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F419EA2-4C2F-4B46-820F-D937CB2C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80163" y="1875273"/>
              <a:ext cx="5110866" cy="3034838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BBBC198-3ACA-4997-B0E4-DBEEA5E5886E}"/>
                </a:ext>
              </a:extLst>
            </p:cNvPr>
            <p:cNvSpPr txBox="1"/>
            <p:nvPr/>
          </p:nvSpPr>
          <p:spPr>
            <a:xfrm>
              <a:off x="5150739" y="4510650"/>
              <a:ext cx="10541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Target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754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704344D-754A-43E6-8FA4-948AD56A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53033"/>
              </p:ext>
            </p:extLst>
          </p:nvPr>
        </p:nvGraphicFramePr>
        <p:xfrm>
          <a:off x="2793447" y="2788047"/>
          <a:ext cx="728869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1738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2160104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  <a:gridCol w="2146854">
                  <a:extLst>
                    <a:ext uri="{9D8B030D-6E8A-4147-A177-3AD203B41FA5}">
                      <a16:colId xmlns:a16="http://schemas.microsoft.com/office/drawing/2014/main" val="1922228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latin typeface="Open Sans" panose="020B0604020202020204"/>
                        </a:rPr>
                        <a:t>Indicador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400" dirty="0">
                          <a:latin typeface="Open Sans" panose="020B0604020202020204"/>
                        </a:rPr>
                        <a:t>Base de Treino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400" dirty="0">
                          <a:latin typeface="Open Sans" panose="020B0604020202020204"/>
                        </a:rPr>
                        <a:t>Base de Teste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Percentual de classificação Correta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0,79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Sensibilidade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49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Especificidade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Open Sans" panose="020B0604020202020204"/>
                        </a:rPr>
                        <a:t>0,78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8157993"/>
                  </a:ext>
                </a:extLst>
              </a:tr>
            </a:tbl>
          </a:graphicData>
        </a:graphic>
      </p:graphicFrame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4D1B07-7812-4664-80F0-CB062AFE1ED1}"/>
              </a:ext>
            </a:extLst>
          </p:cNvPr>
          <p:cNvSpPr/>
          <p:nvPr/>
        </p:nvSpPr>
        <p:spPr>
          <a:xfrm>
            <a:off x="0" y="1462576"/>
            <a:ext cx="10082143" cy="113143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23D8FFE-2EED-4F24-BE83-083D6A24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65478"/>
            <a:ext cx="9520600" cy="88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77% no percentual geral de classificação correta. O percentual de acerto do evento de inadimplência ficou em torno de 80% e 77% para o evento de não inadimplência. As base de treino e validação apresentaram resultados similares, com um pequena variação no acerto na base de teste, dentro do esperado para este tipo de análise.</a:t>
            </a:r>
          </a:p>
        </p:txBody>
      </p:sp>
      <p:sp>
        <p:nvSpPr>
          <p:cNvPr id="17" name="Botão de ação: Retorna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1695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704344D-754A-43E6-8FA4-948AD56A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146158"/>
              </p:ext>
            </p:extLst>
          </p:nvPr>
        </p:nvGraphicFramePr>
        <p:xfrm>
          <a:off x="2793447" y="2658445"/>
          <a:ext cx="728869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1738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2160104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  <a:gridCol w="2146854">
                  <a:extLst>
                    <a:ext uri="{9D8B030D-6E8A-4147-A177-3AD203B41FA5}">
                      <a16:colId xmlns:a16="http://schemas.microsoft.com/office/drawing/2014/main" val="1922228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Indicador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Base de Treino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Base de Teste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Percentual de classificação Correta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Sensibilidade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49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Especificidade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57993"/>
                  </a:ext>
                </a:extLst>
              </a:tr>
            </a:tbl>
          </a:graphicData>
        </a:graphic>
      </p:graphicFrame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71260F1-6BB7-42F0-BD90-00B6F15AB7EB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9CF05B7-54B6-4CFD-B46B-6775C8FFFCCA}"/>
              </a:ext>
            </a:extLst>
          </p:cNvPr>
          <p:cNvSpPr/>
          <p:nvPr/>
        </p:nvSpPr>
        <p:spPr>
          <a:xfrm>
            <a:off x="0" y="1462576"/>
            <a:ext cx="10082143" cy="96096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33D5CA79-7524-4B6F-88BA-898A367CC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00" y="1501978"/>
            <a:ext cx="9520600" cy="88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 apresentou ótimo acerto preditivo, próximo a 75% no percentual geral de classificação correta. O percentual de acerto do evento de inadimplência ficou em torno de 80% e 75% para o evento de não inadimplência. Nota-se que uma </a:t>
            </a:r>
            <a:r>
              <a:rPr lang="pt-BR" altLang="pt-BR" sz="1200" dirty="0">
                <a:solidFill>
                  <a:srgbClr val="434343"/>
                </a:solidFill>
                <a:latin typeface="Open sans" panose="020B0604020202020204"/>
              </a:rPr>
              <a:t>queda muito expressiva da especificidade na base de teste</a:t>
            </a: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, que deve ser investigada no sentido de tentar utilizar outras técnicas que contornem este problema.</a:t>
            </a:r>
          </a:p>
        </p:txBody>
      </p:sp>
      <p:sp>
        <p:nvSpPr>
          <p:cNvPr id="18" name="Botão de ação: Retornar 1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A1B4CD2-B072-46F6-8051-7E952368D8FA}"/>
              </a:ext>
            </a:extLst>
          </p:cNvPr>
          <p:cNvSpPr/>
          <p:nvPr/>
        </p:nvSpPr>
        <p:spPr>
          <a:xfrm>
            <a:off x="9770843" y="42495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40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47650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originais 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Sugestão para Trabalhos Futuros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425334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913670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319289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7391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0F007FE-3C45-4C50-96EF-E95FF61957B6}"/>
              </a:ext>
            </a:extLst>
          </p:cNvPr>
          <p:cNvSpPr/>
          <p:nvPr/>
        </p:nvSpPr>
        <p:spPr>
          <a:xfrm>
            <a:off x="4565133" y="3529403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86382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39B0DFA-8F15-49B6-BFF8-08611FB7392C}"/>
              </a:ext>
            </a:extLst>
          </p:cNvPr>
          <p:cNvSpPr/>
          <p:nvPr/>
        </p:nvSpPr>
        <p:spPr>
          <a:xfrm>
            <a:off x="4565133" y="3950477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20E669F-5389-4DCE-864B-761AF2A4B25A}"/>
              </a:ext>
            </a:extLst>
          </p:cNvPr>
          <p:cNvSpPr/>
          <p:nvPr/>
        </p:nvSpPr>
        <p:spPr>
          <a:xfrm>
            <a:off x="4565133" y="437155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E71B8F3-6326-4C0C-A58D-B01B7517A5E8}"/>
              </a:ext>
            </a:extLst>
          </p:cNvPr>
          <p:cNvSpPr/>
          <p:nvPr/>
        </p:nvSpPr>
        <p:spPr>
          <a:xfrm>
            <a:off x="4565133" y="481545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3784E7B-AFD7-4F97-B13C-E9B157E9F7A4}"/>
              </a:ext>
            </a:extLst>
          </p:cNvPr>
          <p:cNvSpPr/>
          <p:nvPr/>
        </p:nvSpPr>
        <p:spPr>
          <a:xfrm>
            <a:off x="4565133" y="523529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2EE0D525-50CE-4B3D-BC3E-71E1F4D68F65}"/>
              </a:ext>
            </a:extLst>
          </p:cNvPr>
          <p:cNvSpPr/>
          <p:nvPr/>
        </p:nvSpPr>
        <p:spPr>
          <a:xfrm>
            <a:off x="4565133" y="3113211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005904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434343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434343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6490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701654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65506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702969" y="1755011"/>
            <a:ext cx="7200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a inadimplência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pagamento das faturas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cartão de cartão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clientes PF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(Pessoa Física) de uma instituição financeira.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 históricos transacionais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estatísticos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explicam o evento de inadimplência dos clientes.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forma, a empresa poderá traçar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estratégias de relacionamento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desenvolver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réguas de cobrança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ações preventivas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minimizar de forma proativa sua taxa de inadimplência no cartão de crédito.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1030" name="Picture 6" descr="Person Holding Black Camera Lens">
            <a:extLst>
              <a:ext uri="{FF2B5EF4-FFF2-40B4-BE49-F238E27FC236}">
                <a16:creationId xmlns:a16="http://schemas.microsoft.com/office/drawing/2014/main" id="{BE07A035-5C75-4793-B8E3-23775B110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-459" r="14703" b="459"/>
          <a:stretch/>
        </p:blipFill>
        <p:spPr bwMode="auto">
          <a:xfrm>
            <a:off x="-1" y="-22615"/>
            <a:ext cx="3337265" cy="68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75121F-BC5E-47EB-AF6B-71D035A5AA97}"/>
              </a:ext>
            </a:extLst>
          </p:cNvPr>
          <p:cNvSpPr/>
          <p:nvPr/>
        </p:nvSpPr>
        <p:spPr>
          <a:xfrm>
            <a:off x="3646800" y="1452000"/>
            <a:ext cx="7200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instituição financeira acompanha periodicamente o indicador de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inadimplência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produtos financeiros e tem verificado o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aumento expressivo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desta taxa para o produto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cartão de crédito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 no último ano.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Por mais que não pagamento gere um valor de “empréstimo” que possa gerar receita futura (devido a taxa de juros) para a instituição, parte do dinheiro pode não ser recuperada. Portanto, traçar estratégias de relacionamento, crédito e cobrança são necessários para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controlar a taxa de inadimplência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Assim, a área de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Cartões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solicitou a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construção de um modelo preditivo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o produto cartão de crédito, com o objetivo de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identificar o perfil dos clientes PF inadimplentes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pelos próximos 60 dias após o vencimento da fatura.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Como a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quantidade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de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clientes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é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grande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e 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custo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de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comunicação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é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limitado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, 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modelo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auxiliará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instituição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financeira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trabalhar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de forma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otimizada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com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seus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clientes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.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Cliente (caso o cliente tenha mais de um contrato de cartão, considerar o mais antigo)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PF ativos em T0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 pelo menos 6 meses desde a ativação do cartão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&gt;=1 pagamento de fatura nos últimos 6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exclusão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Funcionários da empresa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Clientes com atraso de pagamento &gt;= 60 dias em T0</a:t>
            </a:r>
          </a:p>
        </p:txBody>
      </p:sp>
      <p:graphicFrame>
        <p:nvGraphicFramePr>
          <p:cNvPr id="29" name="Object 111">
            <a:extLst>
              <a:ext uri="{FF2B5EF4-FFF2-40B4-BE49-F238E27FC236}">
                <a16:creationId xmlns:a16="http://schemas.microsoft.com/office/drawing/2014/main" id="{1095EE8E-9B52-46A6-AC23-323440B6A6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54522"/>
              </p:ext>
            </p:extLst>
          </p:nvPr>
        </p:nvGraphicFramePr>
        <p:xfrm>
          <a:off x="3239275" y="4146952"/>
          <a:ext cx="70088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Worksheet" r:id="rId5" imgW="4886368" imgH="352494" progId="Excel.Sheet.8">
                  <p:embed/>
                </p:oleObj>
              </mc:Choice>
              <mc:Fallback>
                <p:oleObj name="Worksheet" r:id="rId5" imgW="4886368" imgH="352494" progId="Excel.Sheet.8">
                  <p:embed/>
                  <p:pic>
                    <p:nvPicPr>
                      <p:cNvPr id="29" name="Object 111">
                        <a:extLst>
                          <a:ext uri="{FF2B5EF4-FFF2-40B4-BE49-F238E27FC236}">
                            <a16:creationId xmlns:a16="http://schemas.microsoft.com/office/drawing/2014/main" id="{1095EE8E-9B52-46A6-AC23-323440B6A6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9275" y="4146952"/>
                        <a:ext cx="70088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CaixaDeTexto 18">
            <a:extLst>
              <a:ext uri="{FF2B5EF4-FFF2-40B4-BE49-F238E27FC236}">
                <a16:creationId xmlns:a16="http://schemas.microsoft.com/office/drawing/2014/main" id="{E907585F-8266-45CC-97E0-CAA6831565E5}"/>
              </a:ext>
            </a:extLst>
          </p:cNvPr>
          <p:cNvSpPr txBox="1"/>
          <p:nvPr/>
        </p:nvSpPr>
        <p:spPr>
          <a:xfrm>
            <a:off x="3134068" y="3709935"/>
            <a:ext cx="75339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Período de Análise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100" b="1" dirty="0">
                <a:solidFill>
                  <a:srgbClr val="434343"/>
                </a:solidFill>
                <a:latin typeface="Open Sans" panose="020B0604020202020204"/>
              </a:rPr>
              <a:t>Mês de referência (T0):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Jan/2019</a:t>
            </a:r>
          </a:p>
          <a:p>
            <a:r>
              <a:rPr lang="pt-BR" sz="1100" b="1" dirty="0">
                <a:solidFill>
                  <a:srgbClr val="434343"/>
                </a:solidFill>
                <a:latin typeface="Open Sans" panose="020B0604020202020204"/>
              </a:rPr>
              <a:t>Histórico (12 meses): </a:t>
            </a:r>
            <a:r>
              <a:rPr lang="pt-BR" sz="1100" dirty="0" err="1">
                <a:solidFill>
                  <a:srgbClr val="434343"/>
                </a:solidFill>
                <a:latin typeface="Open Sans" panose="020B0604020202020204"/>
              </a:rPr>
              <a:t>Fev</a:t>
            </a:r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/2018 a Jan/2019</a:t>
            </a:r>
          </a:p>
          <a:p>
            <a:r>
              <a:rPr lang="pt-BR" sz="1100" b="1" dirty="0">
                <a:solidFill>
                  <a:srgbClr val="434343"/>
                </a:solidFill>
                <a:latin typeface="Open Sans" panose="020B0604020202020204"/>
              </a:rPr>
              <a:t>Previsão: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Mar/2019 e </a:t>
            </a:r>
            <a:r>
              <a:rPr lang="pt-BR" sz="1100" dirty="0" err="1">
                <a:solidFill>
                  <a:srgbClr val="434343"/>
                </a:solidFill>
                <a:latin typeface="Open Sans" panose="020B0604020202020204"/>
              </a:rPr>
              <a:t>Abr</a:t>
            </a:r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/2019</a:t>
            </a:r>
          </a:p>
          <a:p>
            <a:r>
              <a:rPr lang="pt-BR" sz="1100" b="1" dirty="0" err="1">
                <a:solidFill>
                  <a:srgbClr val="434343"/>
                </a:solidFill>
                <a:latin typeface="Open Sans" panose="020B0604020202020204"/>
              </a:rPr>
              <a:t>Venc</a:t>
            </a:r>
            <a:r>
              <a:rPr lang="pt-BR" sz="1100" b="1" dirty="0">
                <a:solidFill>
                  <a:srgbClr val="434343"/>
                </a:solidFill>
                <a:latin typeface="Open Sans" panose="020B0604020202020204"/>
              </a:rPr>
              <a:t>: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é da data vencimento da fatura do mês subsequente a T0, avaliar o pagamento 60 dias após o vencimento da fatura gerada para o período T0.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3836</TotalTime>
  <Words>3826</Words>
  <Application>Microsoft Office PowerPoint</Application>
  <PresentationFormat>Widescreen</PresentationFormat>
  <Paragraphs>716</Paragraphs>
  <Slides>39</Slides>
  <Notes>1</Notes>
  <HiddenSlides>13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52" baseType="lpstr">
      <vt:lpstr>Arial</vt:lpstr>
      <vt:lpstr>Calibri</vt:lpstr>
      <vt:lpstr>Calibri Light</vt:lpstr>
      <vt:lpstr>Open sans</vt:lpstr>
      <vt:lpstr>Open sans</vt:lpstr>
      <vt:lpstr>Symbol</vt:lpstr>
      <vt:lpstr>Tahoma</vt:lpstr>
      <vt:lpstr>Times New Roman</vt:lpstr>
      <vt:lpstr>Wingdings</vt:lpstr>
      <vt:lpstr>Tema do Office</vt:lpstr>
      <vt:lpstr>Simple Light</vt:lpstr>
      <vt:lpstr>1_Tema do Office</vt:lpstr>
      <vt:lpstr>Worksheet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Adriana Roberta Santos Victoratti</cp:lastModifiedBy>
  <cp:revision>643</cp:revision>
  <dcterms:created xsi:type="dcterms:W3CDTF">2020-04-08T18:00:12Z</dcterms:created>
  <dcterms:modified xsi:type="dcterms:W3CDTF">2022-07-21T14:33:44Z</dcterms:modified>
</cp:coreProperties>
</file>